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361FAF5-519A-46D9-8258-85ECE4ECB717}" type="doc">
      <dgm:prSet loTypeId="urn:diagrams.loki3.com/VaryingWidthList+Icon" loCatId="list" qsTypeId="urn:microsoft.com/office/officeart/2005/8/quickstyle/3d1" qsCatId="3D" csTypeId="urn:microsoft.com/office/officeart/2005/8/colors/colorful1" csCatId="colorful" phldr="1"/>
      <dgm:spPr/>
    </dgm:pt>
    <dgm:pt modelId="{9F5A3E12-DE14-41C7-8F29-96BF1092B0BF}">
      <dgm:prSet phldrT="[Text]" custT="1"/>
      <dgm:spPr/>
      <dgm:t>
        <a:bodyPr/>
        <a:lstStyle/>
        <a:p>
          <a:r>
            <a:rPr lang="en-US" sz="1600" b="1" i="0" dirty="0" smtClean="0"/>
            <a:t>1. Describe </a:t>
          </a:r>
          <a:r>
            <a:rPr lang="en-US" sz="1600" b="1" dirty="0" smtClean="0"/>
            <a:t>key terms, initiatives and policies related to the K-12 school environment to provide context for delivery of career development services.</a:t>
          </a:r>
          <a:endParaRPr lang="en-US" sz="1600" dirty="0"/>
        </a:p>
      </dgm:t>
    </dgm:pt>
    <dgm:pt modelId="{CE9DD9E7-611A-4A6D-B227-983532D41576}" type="parTrans" cxnId="{8A783D74-6C1F-440A-A08E-73F1EBD48D02}">
      <dgm:prSet/>
      <dgm:spPr/>
      <dgm:t>
        <a:bodyPr/>
        <a:lstStyle/>
        <a:p>
          <a:endParaRPr lang="en-US"/>
        </a:p>
      </dgm:t>
    </dgm:pt>
    <dgm:pt modelId="{1A678CBB-9E61-4A04-98D4-FD2ADA8B8349}" type="sibTrans" cxnId="{8A783D74-6C1F-440A-A08E-73F1EBD48D02}">
      <dgm:prSet/>
      <dgm:spPr/>
      <dgm:t>
        <a:bodyPr/>
        <a:lstStyle/>
        <a:p>
          <a:endParaRPr lang="en-US"/>
        </a:p>
      </dgm:t>
    </dgm:pt>
    <dgm:pt modelId="{EEA4C9A3-7F8F-4012-83AA-6C2C238B1E34}">
      <dgm:prSet custT="1"/>
      <dgm:spPr/>
      <dgm:t>
        <a:bodyPr/>
        <a:lstStyle/>
        <a:p>
          <a:r>
            <a:rPr lang="en-US" sz="1600" b="1" dirty="0" smtClean="0"/>
            <a:t>2. Select career development approaches and activities based on accepted standards by K-12 grade level.</a:t>
          </a:r>
          <a:endParaRPr lang="en-US" sz="1600" b="1" dirty="0"/>
        </a:p>
      </dgm:t>
    </dgm:pt>
    <dgm:pt modelId="{3720107E-3CFF-4E6D-B3D3-15ABA5A7FE68}" type="parTrans" cxnId="{5E3BCD40-17C1-4E0E-B830-3C39391BAF7D}">
      <dgm:prSet/>
      <dgm:spPr/>
      <dgm:t>
        <a:bodyPr/>
        <a:lstStyle/>
        <a:p>
          <a:endParaRPr lang="en-US"/>
        </a:p>
      </dgm:t>
    </dgm:pt>
    <dgm:pt modelId="{C649F420-CCEA-4ABC-A0E8-E45EE7D8E89D}" type="sibTrans" cxnId="{5E3BCD40-17C1-4E0E-B830-3C39391BAF7D}">
      <dgm:prSet/>
      <dgm:spPr/>
      <dgm:t>
        <a:bodyPr/>
        <a:lstStyle/>
        <a:p>
          <a:endParaRPr lang="en-US"/>
        </a:p>
      </dgm:t>
    </dgm:pt>
    <dgm:pt modelId="{14B93AC8-A032-41BC-88E4-EB75A67CF93D}">
      <dgm:prSet/>
      <dgm:spPr/>
      <dgm:t>
        <a:bodyPr/>
        <a:lstStyle/>
        <a:p>
          <a:r>
            <a:rPr lang="en-US" b="1" dirty="0" smtClean="0"/>
            <a:t>3. Describe key service delivery strategies related to the application of helping skills, career guidance and activities focused on the transition to post-secondary education and work with K-12 students.</a:t>
          </a:r>
          <a:endParaRPr lang="en-US" b="1" dirty="0"/>
        </a:p>
      </dgm:t>
    </dgm:pt>
    <dgm:pt modelId="{981BF739-72BC-4CF1-AA07-2B1D3FA8AE55}" type="parTrans" cxnId="{EC68DE43-17E0-429B-B5F3-FB3EF34C2358}">
      <dgm:prSet/>
      <dgm:spPr/>
      <dgm:t>
        <a:bodyPr/>
        <a:lstStyle/>
        <a:p>
          <a:endParaRPr lang="en-US"/>
        </a:p>
      </dgm:t>
    </dgm:pt>
    <dgm:pt modelId="{A75A162B-1541-4ED0-8D12-E287043BE890}" type="sibTrans" cxnId="{EC68DE43-17E0-429B-B5F3-FB3EF34C2358}">
      <dgm:prSet/>
      <dgm:spPr/>
      <dgm:t>
        <a:bodyPr/>
        <a:lstStyle/>
        <a:p>
          <a:endParaRPr lang="en-US"/>
        </a:p>
      </dgm:t>
    </dgm:pt>
    <dgm:pt modelId="{254F0D2B-FA40-4ED8-9B2C-40F4A1C5C79D}">
      <dgm:prSet custT="1"/>
      <dgm:spPr/>
      <dgm:t>
        <a:bodyPr/>
        <a:lstStyle/>
        <a:p>
          <a:r>
            <a:rPr lang="en-US" sz="1600" b="1" dirty="0" smtClean="0"/>
            <a:t>4. Review best practices for K-12 career assessment and recommendations for identifying potential barriers to the student’s career development process.</a:t>
          </a:r>
          <a:endParaRPr lang="en-US" sz="1600" b="1" dirty="0"/>
        </a:p>
      </dgm:t>
    </dgm:pt>
    <dgm:pt modelId="{461AFE9A-07B1-4AB3-8F9B-6A228FCF45EA}" type="parTrans" cxnId="{1E90DF53-821C-4B77-BE83-B915BC516F79}">
      <dgm:prSet/>
      <dgm:spPr/>
      <dgm:t>
        <a:bodyPr/>
        <a:lstStyle/>
        <a:p>
          <a:endParaRPr lang="en-US"/>
        </a:p>
      </dgm:t>
    </dgm:pt>
    <dgm:pt modelId="{996EDD13-5511-4E27-BDBD-F6B0EEA3777C}" type="sibTrans" cxnId="{1E90DF53-821C-4B77-BE83-B915BC516F79}">
      <dgm:prSet/>
      <dgm:spPr/>
      <dgm:t>
        <a:bodyPr/>
        <a:lstStyle/>
        <a:p>
          <a:endParaRPr lang="en-US"/>
        </a:p>
      </dgm:t>
    </dgm:pt>
    <dgm:pt modelId="{08BBE49B-8AC8-4F0A-B3E6-6DD3C4EF5B0C}">
      <dgm:prSet custT="1"/>
      <dgm:spPr/>
      <dgm:t>
        <a:bodyPr/>
        <a:lstStyle/>
        <a:p>
          <a:r>
            <a:rPr lang="en-US" sz="1600" b="1" dirty="0" smtClean="0"/>
            <a:t>5. Explore post-secondary education and career opportunities.</a:t>
          </a:r>
          <a:endParaRPr lang="en-US" sz="1600" b="1" dirty="0"/>
        </a:p>
      </dgm:t>
    </dgm:pt>
    <dgm:pt modelId="{3D930528-A476-4E84-8C66-51B95EE5347F}" type="parTrans" cxnId="{8B5ABDEA-40AE-4FB1-8B1F-DF3145789AC4}">
      <dgm:prSet/>
      <dgm:spPr/>
      <dgm:t>
        <a:bodyPr/>
        <a:lstStyle/>
        <a:p>
          <a:endParaRPr lang="en-US"/>
        </a:p>
      </dgm:t>
    </dgm:pt>
    <dgm:pt modelId="{5198BED4-4405-435F-BD9A-DEDA3063E898}" type="sibTrans" cxnId="{8B5ABDEA-40AE-4FB1-8B1F-DF3145789AC4}">
      <dgm:prSet/>
      <dgm:spPr/>
      <dgm:t>
        <a:bodyPr/>
        <a:lstStyle/>
        <a:p>
          <a:endParaRPr lang="en-US"/>
        </a:p>
      </dgm:t>
    </dgm:pt>
    <dgm:pt modelId="{F62E1088-3514-41D8-9FEC-6C8DB51DCB54}">
      <dgm:prSet custT="1"/>
      <dgm:spPr/>
      <dgm:t>
        <a:bodyPr/>
        <a:lstStyle/>
        <a:p>
          <a:r>
            <a:rPr lang="en-US" sz="1600" b="1" dirty="0" smtClean="0"/>
            <a:t>6. Identify resources, materials and activities related to labor market information, employability/soft skills and career decision-making appropriate to the K-12 school environment.</a:t>
          </a:r>
          <a:endParaRPr lang="en-US" sz="1600" b="1" dirty="0"/>
        </a:p>
      </dgm:t>
    </dgm:pt>
    <dgm:pt modelId="{1D8DF863-9BD5-41A7-803B-86B637B6DC25}" type="parTrans" cxnId="{25DA53DB-D26A-4F0B-B4B0-1C8B981C2797}">
      <dgm:prSet/>
      <dgm:spPr/>
      <dgm:t>
        <a:bodyPr/>
        <a:lstStyle/>
        <a:p>
          <a:endParaRPr lang="en-US"/>
        </a:p>
      </dgm:t>
    </dgm:pt>
    <dgm:pt modelId="{67670659-F85E-47A5-AD57-0D0DD1179AF1}" type="sibTrans" cxnId="{25DA53DB-D26A-4F0B-B4B0-1C8B981C2797}">
      <dgm:prSet/>
      <dgm:spPr/>
      <dgm:t>
        <a:bodyPr/>
        <a:lstStyle/>
        <a:p>
          <a:endParaRPr lang="en-US"/>
        </a:p>
      </dgm:t>
    </dgm:pt>
    <dgm:pt modelId="{F8849E2A-89E4-4378-9CBD-B887A915E57E}" type="pres">
      <dgm:prSet presAssocID="{B361FAF5-519A-46D9-8258-85ECE4ECB717}" presName="Name0" presStyleCnt="0">
        <dgm:presLayoutVars>
          <dgm:resizeHandles/>
        </dgm:presLayoutVars>
      </dgm:prSet>
      <dgm:spPr/>
    </dgm:pt>
    <dgm:pt modelId="{D4133C15-2DC8-4134-A839-C4A2DC6E7AD3}" type="pres">
      <dgm:prSet presAssocID="{9F5A3E12-DE14-41C7-8F29-96BF1092B0BF}" presName="text" presStyleLbl="node1" presStyleIdx="0" presStyleCnt="6" custScaleX="13976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F16E74-BF79-4435-BA78-2A7301680ECD}" type="pres">
      <dgm:prSet presAssocID="{1A678CBB-9E61-4A04-98D4-FD2ADA8B8349}" presName="space" presStyleCnt="0"/>
      <dgm:spPr/>
    </dgm:pt>
    <dgm:pt modelId="{E405201A-D463-4CA3-847E-867A20720552}" type="pres">
      <dgm:prSet presAssocID="{EEA4C9A3-7F8F-4012-83AA-6C2C238B1E34}" presName="text" presStyleLbl="node1" presStyleIdx="1" presStyleCnt="6" custScaleX="17970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52BB8E-F9C9-4319-9278-287031854442}" type="pres">
      <dgm:prSet presAssocID="{C649F420-CCEA-4ABC-A0E8-E45EE7D8E89D}" presName="space" presStyleCnt="0"/>
      <dgm:spPr/>
    </dgm:pt>
    <dgm:pt modelId="{53D9BC4E-5178-4D6B-8C0B-3F647E7E276C}" type="pres">
      <dgm:prSet presAssocID="{14B93AC8-A032-41BC-88E4-EB75A67CF93D}" presName="text" presStyleLbl="node1" presStyleIdx="2" presStyleCnt="6" custScaleX="10482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6AD06A-9013-4E4D-BEEA-D2FBA43EDF5A}" type="pres">
      <dgm:prSet presAssocID="{A75A162B-1541-4ED0-8D12-E287043BE890}" presName="space" presStyleCnt="0"/>
      <dgm:spPr/>
    </dgm:pt>
    <dgm:pt modelId="{2A2A55CD-F68D-408F-9957-7EBBAE20F358}" type="pres">
      <dgm:prSet presAssocID="{254F0D2B-FA40-4ED8-9B2C-40F4A1C5C79D}" presName="text" presStyleLbl="node1" presStyleIdx="3" presStyleCnt="6" custScaleX="1334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1BF115-10F8-4A83-8A64-9FA51CE0BA9E}" type="pres">
      <dgm:prSet presAssocID="{996EDD13-5511-4E27-BDBD-F6B0EEA3777C}" presName="space" presStyleCnt="0"/>
      <dgm:spPr/>
    </dgm:pt>
    <dgm:pt modelId="{A5CFE47F-928D-4891-BC08-C1D43CBFEA92}" type="pres">
      <dgm:prSet presAssocID="{08BBE49B-8AC8-4F0A-B3E6-6DD3C4EF5B0C}" presName="text" presStyleLbl="node1" presStyleIdx="4" presStyleCnt="6" custScaleX="28404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8B1D07-43BA-47D9-9F3D-CFF472AB8F78}" type="pres">
      <dgm:prSet presAssocID="{5198BED4-4405-435F-BD9A-DEDA3063E898}" presName="space" presStyleCnt="0"/>
      <dgm:spPr/>
    </dgm:pt>
    <dgm:pt modelId="{48A4FD4D-C32F-4BA4-B751-33D105945562}" type="pres">
      <dgm:prSet presAssocID="{F62E1088-3514-41D8-9FEC-6C8DB51DCB54}" presName="text" presStyleLbl="node1" presStyleIdx="5" presStyleCnt="6" custScaleX="11586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C68DE43-17E0-429B-B5F3-FB3EF34C2358}" srcId="{B361FAF5-519A-46D9-8258-85ECE4ECB717}" destId="{14B93AC8-A032-41BC-88E4-EB75A67CF93D}" srcOrd="2" destOrd="0" parTransId="{981BF739-72BC-4CF1-AA07-2B1D3FA8AE55}" sibTransId="{A75A162B-1541-4ED0-8D12-E287043BE890}"/>
    <dgm:cxn modelId="{C1B2F8D3-CD3D-4028-89DB-3DB0137446BA}" type="presOf" srcId="{EEA4C9A3-7F8F-4012-83AA-6C2C238B1E34}" destId="{E405201A-D463-4CA3-847E-867A20720552}" srcOrd="0" destOrd="0" presId="urn:diagrams.loki3.com/VaryingWidthList+Icon"/>
    <dgm:cxn modelId="{C2BB6E51-EC90-4B09-8795-1896959928E3}" type="presOf" srcId="{254F0D2B-FA40-4ED8-9B2C-40F4A1C5C79D}" destId="{2A2A55CD-F68D-408F-9957-7EBBAE20F358}" srcOrd="0" destOrd="0" presId="urn:diagrams.loki3.com/VaryingWidthList+Icon"/>
    <dgm:cxn modelId="{8B5ABDEA-40AE-4FB1-8B1F-DF3145789AC4}" srcId="{B361FAF5-519A-46D9-8258-85ECE4ECB717}" destId="{08BBE49B-8AC8-4F0A-B3E6-6DD3C4EF5B0C}" srcOrd="4" destOrd="0" parTransId="{3D930528-A476-4E84-8C66-51B95EE5347F}" sibTransId="{5198BED4-4405-435F-BD9A-DEDA3063E898}"/>
    <dgm:cxn modelId="{0C3C5AAD-5CCF-4756-AC06-A4A8C67B9B4F}" type="presOf" srcId="{14B93AC8-A032-41BC-88E4-EB75A67CF93D}" destId="{53D9BC4E-5178-4D6B-8C0B-3F647E7E276C}" srcOrd="0" destOrd="0" presId="urn:diagrams.loki3.com/VaryingWidthList+Icon"/>
    <dgm:cxn modelId="{8A783D74-6C1F-440A-A08E-73F1EBD48D02}" srcId="{B361FAF5-519A-46D9-8258-85ECE4ECB717}" destId="{9F5A3E12-DE14-41C7-8F29-96BF1092B0BF}" srcOrd="0" destOrd="0" parTransId="{CE9DD9E7-611A-4A6D-B227-983532D41576}" sibTransId="{1A678CBB-9E61-4A04-98D4-FD2ADA8B8349}"/>
    <dgm:cxn modelId="{1E90DF53-821C-4B77-BE83-B915BC516F79}" srcId="{B361FAF5-519A-46D9-8258-85ECE4ECB717}" destId="{254F0D2B-FA40-4ED8-9B2C-40F4A1C5C79D}" srcOrd="3" destOrd="0" parTransId="{461AFE9A-07B1-4AB3-8F9B-6A228FCF45EA}" sibTransId="{996EDD13-5511-4E27-BDBD-F6B0EEA3777C}"/>
    <dgm:cxn modelId="{90D5960E-9B93-49E3-A752-6628419C76AF}" type="presOf" srcId="{B361FAF5-519A-46D9-8258-85ECE4ECB717}" destId="{F8849E2A-89E4-4378-9CBD-B887A915E57E}" srcOrd="0" destOrd="0" presId="urn:diagrams.loki3.com/VaryingWidthList+Icon"/>
    <dgm:cxn modelId="{25DA53DB-D26A-4F0B-B4B0-1C8B981C2797}" srcId="{B361FAF5-519A-46D9-8258-85ECE4ECB717}" destId="{F62E1088-3514-41D8-9FEC-6C8DB51DCB54}" srcOrd="5" destOrd="0" parTransId="{1D8DF863-9BD5-41A7-803B-86B637B6DC25}" sibTransId="{67670659-F85E-47A5-AD57-0D0DD1179AF1}"/>
    <dgm:cxn modelId="{50823279-DDF1-4BCF-B6E9-9B9A582BE113}" type="presOf" srcId="{F62E1088-3514-41D8-9FEC-6C8DB51DCB54}" destId="{48A4FD4D-C32F-4BA4-B751-33D105945562}" srcOrd="0" destOrd="0" presId="urn:diagrams.loki3.com/VaryingWidthList+Icon"/>
    <dgm:cxn modelId="{88E71B23-8491-4CE0-96EF-479FFB28A27B}" type="presOf" srcId="{08BBE49B-8AC8-4F0A-B3E6-6DD3C4EF5B0C}" destId="{A5CFE47F-928D-4891-BC08-C1D43CBFEA92}" srcOrd="0" destOrd="0" presId="urn:diagrams.loki3.com/VaryingWidthList+Icon"/>
    <dgm:cxn modelId="{7BCFAE71-AFC9-4486-8611-F9A1B59F1A6C}" type="presOf" srcId="{9F5A3E12-DE14-41C7-8F29-96BF1092B0BF}" destId="{D4133C15-2DC8-4134-A839-C4A2DC6E7AD3}" srcOrd="0" destOrd="0" presId="urn:diagrams.loki3.com/VaryingWidthList+Icon"/>
    <dgm:cxn modelId="{5E3BCD40-17C1-4E0E-B830-3C39391BAF7D}" srcId="{B361FAF5-519A-46D9-8258-85ECE4ECB717}" destId="{EEA4C9A3-7F8F-4012-83AA-6C2C238B1E34}" srcOrd="1" destOrd="0" parTransId="{3720107E-3CFF-4E6D-B3D3-15ABA5A7FE68}" sibTransId="{C649F420-CCEA-4ABC-A0E8-E45EE7D8E89D}"/>
    <dgm:cxn modelId="{3CD3856C-A1B8-4A51-BB41-DB7526BE37E4}" type="presParOf" srcId="{F8849E2A-89E4-4378-9CBD-B887A915E57E}" destId="{D4133C15-2DC8-4134-A839-C4A2DC6E7AD3}" srcOrd="0" destOrd="0" presId="urn:diagrams.loki3.com/VaryingWidthList+Icon"/>
    <dgm:cxn modelId="{4659D0CD-E824-4D06-BAD6-533FDFE49D05}" type="presParOf" srcId="{F8849E2A-89E4-4378-9CBD-B887A915E57E}" destId="{EFF16E74-BF79-4435-BA78-2A7301680ECD}" srcOrd="1" destOrd="0" presId="urn:diagrams.loki3.com/VaryingWidthList+Icon"/>
    <dgm:cxn modelId="{E8012368-8639-4534-B086-BC3408D8BB00}" type="presParOf" srcId="{F8849E2A-89E4-4378-9CBD-B887A915E57E}" destId="{E405201A-D463-4CA3-847E-867A20720552}" srcOrd="2" destOrd="0" presId="urn:diagrams.loki3.com/VaryingWidthList+Icon"/>
    <dgm:cxn modelId="{BE61FCD7-63BA-4AC8-8BEF-A09923D86152}" type="presParOf" srcId="{F8849E2A-89E4-4378-9CBD-B887A915E57E}" destId="{5752BB8E-F9C9-4319-9278-287031854442}" srcOrd="3" destOrd="0" presId="urn:diagrams.loki3.com/VaryingWidthList+Icon"/>
    <dgm:cxn modelId="{824ACE5D-3ACB-4163-81EA-D70F900016DA}" type="presParOf" srcId="{F8849E2A-89E4-4378-9CBD-B887A915E57E}" destId="{53D9BC4E-5178-4D6B-8C0B-3F647E7E276C}" srcOrd="4" destOrd="0" presId="urn:diagrams.loki3.com/VaryingWidthList+Icon"/>
    <dgm:cxn modelId="{30517446-022D-4644-9F70-D4D8AC2F1EF4}" type="presParOf" srcId="{F8849E2A-89E4-4378-9CBD-B887A915E57E}" destId="{746AD06A-9013-4E4D-BEEA-D2FBA43EDF5A}" srcOrd="5" destOrd="0" presId="urn:diagrams.loki3.com/VaryingWidthList+Icon"/>
    <dgm:cxn modelId="{3F335D1A-9CCB-46FF-B5B5-887CB6BBB32F}" type="presParOf" srcId="{F8849E2A-89E4-4378-9CBD-B887A915E57E}" destId="{2A2A55CD-F68D-408F-9957-7EBBAE20F358}" srcOrd="6" destOrd="0" presId="urn:diagrams.loki3.com/VaryingWidthList+Icon"/>
    <dgm:cxn modelId="{09686D85-72BE-47A3-81E9-1C6C8F5E6A47}" type="presParOf" srcId="{F8849E2A-89E4-4378-9CBD-B887A915E57E}" destId="{951BF115-10F8-4A83-8A64-9FA51CE0BA9E}" srcOrd="7" destOrd="0" presId="urn:diagrams.loki3.com/VaryingWidthList+Icon"/>
    <dgm:cxn modelId="{CAA953A4-2281-4205-9E3C-90B3C59C90B0}" type="presParOf" srcId="{F8849E2A-89E4-4378-9CBD-B887A915E57E}" destId="{A5CFE47F-928D-4891-BC08-C1D43CBFEA92}" srcOrd="8" destOrd="0" presId="urn:diagrams.loki3.com/VaryingWidthList+Icon"/>
    <dgm:cxn modelId="{CF2D43D9-0BDF-44A7-BBB5-A750D9256B24}" type="presParOf" srcId="{F8849E2A-89E4-4378-9CBD-B887A915E57E}" destId="{078B1D07-43BA-47D9-9F3D-CFF472AB8F78}" srcOrd="9" destOrd="0" presId="urn:diagrams.loki3.com/VaryingWidthList+Icon"/>
    <dgm:cxn modelId="{03860E0E-DCF3-472F-BDE3-154C446BC48C}" type="presParOf" srcId="{F8849E2A-89E4-4378-9CBD-B887A915E57E}" destId="{48A4FD4D-C32F-4BA4-B751-33D105945562}" srcOrd="10" destOrd="0" presId="urn:diagrams.loki3.com/VaryingWidthList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diagrams.loki3.com/VaryingWidthList+Icon">
  <dgm:title val="Varying Width List"/>
  <dgm:desc val="Use for emphasizing items of different weights.  Good for large amounts of Level 1 text.  The width of each shape is independently determined based on its text."/>
  <dgm:catLst>
    <dgm:cat type="list" pri="4160"/>
    <dgm:cat type="officeonline" pri="5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text" val="20"/>
      <dgm:constr type="h" for="ch" forName="text" refType="h"/>
      <dgm:constr type="primFontSz" for="ch" forName="text" op="equ" val="65"/>
      <dgm:constr type="h" for="ch" forName="space" refType="h" fact="0.05"/>
    </dgm:constrLst>
    <dgm:forEach name="Name1" axis="ch" ptType="node">
      <dgm:layoutNode name="text" styleLbl="node1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tMarg" refType="primFontSz" fact="0.2"/>
          <dgm:constr type="bMarg" refType="primFontSz" fact="0.2"/>
          <dgm:constr type="lMarg" refType="primFontSz" fact="0.2"/>
          <dgm:constr type="rMarg" refType="primFontSz" fact="0.2"/>
        </dgm:constrLst>
        <dgm:ruleLst>
          <dgm:rule type="w" val="INF" fact="NaN" max="NaN"/>
          <dgm:rule type="primFontSz" val="5" fact="NaN" max="NaN"/>
        </dgm:ruleLst>
      </dgm:layoutNode>
      <dgm:choose name="Name2">
        <dgm:if name="Name3" axis="par ch" ptType="doc node" func="cnt" op="gte" val="2">
          <dgm:forEach name="Name4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if>
        <dgm:else name="Name5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2A246-CBBE-422A-AB49-AB01D9C11E12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2D24C-473A-4201-975F-AE42B7ED42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2A246-CBBE-422A-AB49-AB01D9C11E12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2D24C-473A-4201-975F-AE42B7ED42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2A246-CBBE-422A-AB49-AB01D9C11E12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2D24C-473A-4201-975F-AE42B7ED42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2A246-CBBE-422A-AB49-AB01D9C11E12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2D24C-473A-4201-975F-AE42B7ED42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2A246-CBBE-422A-AB49-AB01D9C11E12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2D24C-473A-4201-975F-AE42B7ED42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2A246-CBBE-422A-AB49-AB01D9C11E12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2D24C-473A-4201-975F-AE42B7ED42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2" y="1812927"/>
            <a:ext cx="347127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1812927"/>
            <a:ext cx="347127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2A246-CBBE-422A-AB49-AB01D9C11E12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2D24C-473A-4201-975F-AE42B7ED42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2A246-CBBE-422A-AB49-AB01D9C11E12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2D24C-473A-4201-975F-AE42B7ED42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2A246-CBBE-422A-AB49-AB01D9C11E12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2D24C-473A-4201-975F-AE42B7ED42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2A246-CBBE-422A-AB49-AB01D9C11E12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2D24C-473A-4201-975F-AE42B7ED42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1387058"/>
            <a:ext cx="3297953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3" y="2500312"/>
            <a:ext cx="3297954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2A246-CBBE-422A-AB49-AB01D9C11E12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2D24C-473A-4201-975F-AE42B7ED4222}" type="slidenum">
              <a:rPr lang="en-US" smtClean="0"/>
              <a:t>‹#›</a:t>
            </a:fld>
            <a:endParaRPr lang="en-US"/>
          </a:p>
        </p:txBody>
      </p:sp>
      <p:grpSp>
        <p:nvGrpSpPr>
          <p:cNvPr id="16" name="Group 15"/>
          <p:cNvGrpSpPr/>
          <p:nvPr/>
        </p:nvGrpSpPr>
        <p:grpSpPr>
          <a:xfrm>
            <a:off x="4516154" y="994387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674192" y="1601512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Oval 55"/>
          <p:cNvSpPr>
            <a:spLocks noChangeAspect="1"/>
          </p:cNvSpPr>
          <p:nvPr/>
        </p:nvSpPr>
        <p:spPr>
          <a:xfrm>
            <a:off x="-69625" y="4042576"/>
            <a:ext cx="1743945" cy="1909234"/>
          </a:xfrm>
          <a:custGeom>
            <a:avLst/>
            <a:gdLst/>
            <a:ahLst/>
            <a:cxnLst/>
            <a:rect l="l" t="t" r="r" b="b"/>
            <a:pathLst>
              <a:path w="1743945" h="1909234">
                <a:moveTo>
                  <a:pt x="789328" y="0"/>
                </a:moveTo>
                <a:cubicBezTo>
                  <a:pt x="1316548" y="0"/>
                  <a:pt x="1743945" y="427397"/>
                  <a:pt x="1743945" y="954617"/>
                </a:cubicBezTo>
                <a:cubicBezTo>
                  <a:pt x="1743945" y="1481837"/>
                  <a:pt x="1316548" y="1909234"/>
                  <a:pt x="789328" y="1909234"/>
                </a:cubicBezTo>
                <a:cubicBezTo>
                  <a:pt x="461080" y="1909234"/>
                  <a:pt x="171527" y="1743562"/>
                  <a:pt x="0" y="1491086"/>
                </a:cubicBezTo>
                <a:lnTo>
                  <a:pt x="0" y="418149"/>
                </a:lnTo>
                <a:cubicBezTo>
                  <a:pt x="171527" y="165673"/>
                  <a:pt x="461080" y="0"/>
                  <a:pt x="789328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3" name="Oval 52"/>
          <p:cNvSpPr>
            <a:spLocks noChangeAspect="1"/>
          </p:cNvSpPr>
          <p:nvPr/>
        </p:nvSpPr>
        <p:spPr>
          <a:xfrm>
            <a:off x="520638" y="1095310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2" name="Oval 51"/>
          <p:cNvSpPr>
            <a:spLocks noChangeAspect="1"/>
          </p:cNvSpPr>
          <p:nvPr/>
        </p:nvSpPr>
        <p:spPr>
          <a:xfrm>
            <a:off x="1878729" y="28293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4" name="Oval 53"/>
          <p:cNvSpPr>
            <a:spLocks noChangeAspect="1"/>
          </p:cNvSpPr>
          <p:nvPr/>
        </p:nvSpPr>
        <p:spPr>
          <a:xfrm>
            <a:off x="520637" y="5729135"/>
            <a:ext cx="1909234" cy="1193756"/>
          </a:xfrm>
          <a:custGeom>
            <a:avLst/>
            <a:gdLst/>
            <a:ahLst/>
            <a:cxnLst/>
            <a:rect l="l" t="t" r="r" b="b"/>
            <a:pathLst>
              <a:path w="1909234" h="1193756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037305"/>
                  <a:pt x="1898721" y="1117537"/>
                  <a:pt x="1877819" y="1193756"/>
                </a:cubicBezTo>
                <a:lnTo>
                  <a:pt x="31415" y="1193756"/>
                </a:lnTo>
                <a:cubicBezTo>
                  <a:pt x="10513" y="1117537"/>
                  <a:pt x="0" y="103730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>
          <a:xfrm>
            <a:off x="-46711" y="-61709"/>
            <a:ext cx="1449107" cy="1677064"/>
          </a:xfrm>
          <a:custGeom>
            <a:avLst/>
            <a:gdLst/>
            <a:ahLst/>
            <a:cxnLst/>
            <a:rect l="l" t="t" r="r" b="b"/>
            <a:pathLst>
              <a:path w="1449107" h="1677064">
                <a:moveTo>
                  <a:pt x="0" y="0"/>
                </a:moveTo>
                <a:lnTo>
                  <a:pt x="1112019" y="0"/>
                </a:lnTo>
                <a:cubicBezTo>
                  <a:pt x="1319407" y="171874"/>
                  <a:pt x="1449107" y="432014"/>
                  <a:pt x="1449107" y="722447"/>
                </a:cubicBezTo>
                <a:cubicBezTo>
                  <a:pt x="1449107" y="1249667"/>
                  <a:pt x="1021710" y="1677064"/>
                  <a:pt x="494490" y="1677064"/>
                </a:cubicBezTo>
                <a:cubicBezTo>
                  <a:pt x="313232" y="1677064"/>
                  <a:pt x="143772" y="1626546"/>
                  <a:pt x="0" y="1537872"/>
                </a:cubicBezTo>
                <a:close/>
              </a:path>
            </a:pathLst>
          </a:custGeom>
          <a:solidFill>
            <a:schemeClr val="tx2">
              <a:lumMod val="75000"/>
              <a:alpha val="14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>
          <a:xfrm>
            <a:off x="924113" y="-16162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2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>
          <a:xfrm>
            <a:off x="0" y="66073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3" name="Oval 132"/>
          <p:cNvSpPr>
            <a:spLocks noChangeAspect="1"/>
          </p:cNvSpPr>
          <p:nvPr/>
        </p:nvSpPr>
        <p:spPr>
          <a:xfrm>
            <a:off x="7497531" y="-61709"/>
            <a:ext cx="1694467" cy="1677064"/>
          </a:xfrm>
          <a:custGeom>
            <a:avLst/>
            <a:gdLst/>
            <a:ahLst/>
            <a:cxnLst/>
            <a:rect l="l" t="t" r="r" b="b"/>
            <a:pathLst>
              <a:path w="1694467" h="1677064">
                <a:moveTo>
                  <a:pt x="337088" y="0"/>
                </a:moveTo>
                <a:lnTo>
                  <a:pt x="1573463" y="0"/>
                </a:lnTo>
                <a:cubicBezTo>
                  <a:pt x="1618202" y="37449"/>
                  <a:pt x="1658454" y="79950"/>
                  <a:pt x="1694467" y="126010"/>
                </a:cubicBezTo>
                <a:lnTo>
                  <a:pt x="1694467" y="1318884"/>
                </a:lnTo>
                <a:cubicBezTo>
                  <a:pt x="1522840" y="1538397"/>
                  <a:pt x="1254922" y="1677064"/>
                  <a:pt x="954617" y="1677064"/>
                </a:cubicBezTo>
                <a:cubicBezTo>
                  <a:pt x="427397" y="1677064"/>
                  <a:pt x="0" y="1249667"/>
                  <a:pt x="0" y="722447"/>
                </a:cubicBezTo>
                <a:cubicBezTo>
                  <a:pt x="0" y="432014"/>
                  <a:pt x="129700" y="171874"/>
                  <a:pt x="337088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4" name="Oval 133"/>
          <p:cNvSpPr>
            <a:spLocks noChangeAspect="1"/>
          </p:cNvSpPr>
          <p:nvPr/>
        </p:nvSpPr>
        <p:spPr>
          <a:xfrm>
            <a:off x="6117502" y="-61708"/>
            <a:ext cx="1909234" cy="1705448"/>
          </a:xfrm>
          <a:custGeom>
            <a:avLst/>
            <a:gdLst/>
            <a:ahLst/>
            <a:cxnLst/>
            <a:rect l="l" t="t" r="r" b="b"/>
            <a:pathLst>
              <a:path w="1909234" h="1705448">
                <a:moveTo>
                  <a:pt x="371490" y="0"/>
                </a:moveTo>
                <a:lnTo>
                  <a:pt x="1537745" y="0"/>
                </a:lnTo>
                <a:cubicBezTo>
                  <a:pt x="1764760" y="171517"/>
                  <a:pt x="1909234" y="444302"/>
                  <a:pt x="1909234" y="750831"/>
                </a:cubicBezTo>
                <a:cubicBezTo>
                  <a:pt x="1909234" y="1278051"/>
                  <a:pt x="1481837" y="1705448"/>
                  <a:pt x="954617" y="1705448"/>
                </a:cubicBezTo>
                <a:cubicBezTo>
                  <a:pt x="427397" y="1705448"/>
                  <a:pt x="0" y="1278051"/>
                  <a:pt x="0" y="750831"/>
                </a:cubicBezTo>
                <a:cubicBezTo>
                  <a:pt x="0" y="444302"/>
                  <a:pt x="144474" y="171517"/>
                  <a:pt x="37149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5" name="Oval 134"/>
          <p:cNvSpPr>
            <a:spLocks noChangeAspect="1"/>
          </p:cNvSpPr>
          <p:nvPr/>
        </p:nvSpPr>
        <p:spPr>
          <a:xfrm>
            <a:off x="7494454" y="1095309"/>
            <a:ext cx="1697544" cy="1909234"/>
          </a:xfrm>
          <a:custGeom>
            <a:avLst/>
            <a:gdLst/>
            <a:ahLst/>
            <a:cxnLst/>
            <a:rect l="l" t="t" r="r" b="b"/>
            <a:pathLst>
              <a:path w="1697544" h="1909234">
                <a:moveTo>
                  <a:pt x="954617" y="0"/>
                </a:moveTo>
                <a:cubicBezTo>
                  <a:pt x="1256666" y="0"/>
                  <a:pt x="1525952" y="140283"/>
                  <a:pt x="1697544" y="361910"/>
                </a:cubicBezTo>
                <a:lnTo>
                  <a:pt x="1697544" y="1547324"/>
                </a:lnTo>
                <a:cubicBezTo>
                  <a:pt x="1525952" y="1768951"/>
                  <a:pt x="1256666" y="1909234"/>
                  <a:pt x="954617" y="1909234"/>
                </a:cubicBezTo>
                <a:cubicBezTo>
                  <a:pt x="427397" y="1909234"/>
                  <a:pt x="0" y="1481837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6" name="Oval 135"/>
          <p:cNvSpPr>
            <a:spLocks noChangeAspect="1"/>
          </p:cNvSpPr>
          <p:nvPr/>
        </p:nvSpPr>
        <p:spPr>
          <a:xfrm>
            <a:off x="8056674" y="5140346"/>
            <a:ext cx="1137194" cy="1759729"/>
          </a:xfrm>
          <a:custGeom>
            <a:avLst/>
            <a:gdLst/>
            <a:ahLst/>
            <a:cxnLst/>
            <a:rect l="l" t="t" r="r" b="b"/>
            <a:pathLst>
              <a:path w="1137194" h="1759729">
                <a:moveTo>
                  <a:pt x="954617" y="0"/>
                </a:moveTo>
                <a:cubicBezTo>
                  <a:pt x="1017088" y="0"/>
                  <a:pt x="1078157" y="6001"/>
                  <a:pt x="1137194" y="17897"/>
                </a:cubicBezTo>
                <a:lnTo>
                  <a:pt x="1137194" y="1759729"/>
                </a:lnTo>
                <a:lnTo>
                  <a:pt x="443151" y="1759729"/>
                </a:lnTo>
                <a:cubicBezTo>
                  <a:pt x="176544" y="1591075"/>
                  <a:pt x="0" y="1293463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7" name="Oval 136"/>
          <p:cNvSpPr>
            <a:spLocks noChangeAspect="1"/>
          </p:cNvSpPr>
          <p:nvPr/>
        </p:nvSpPr>
        <p:spPr>
          <a:xfrm>
            <a:off x="6661711" y="4362912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8" name="Oval 137"/>
          <p:cNvSpPr>
            <a:spLocks noChangeAspect="1"/>
          </p:cNvSpPr>
          <p:nvPr/>
        </p:nvSpPr>
        <p:spPr>
          <a:xfrm>
            <a:off x="-69625" y="4948766"/>
            <a:ext cx="1353860" cy="1909234"/>
          </a:xfrm>
          <a:custGeom>
            <a:avLst/>
            <a:gdLst/>
            <a:ahLst/>
            <a:cxnLst/>
            <a:rect l="l" t="t" r="r" b="b"/>
            <a:pathLst>
              <a:path w="1353860" h="1909234">
                <a:moveTo>
                  <a:pt x="399243" y="0"/>
                </a:moveTo>
                <a:cubicBezTo>
                  <a:pt x="926463" y="0"/>
                  <a:pt x="1353860" y="427397"/>
                  <a:pt x="1353860" y="954617"/>
                </a:cubicBezTo>
                <a:cubicBezTo>
                  <a:pt x="1353860" y="1481837"/>
                  <a:pt x="926463" y="1909234"/>
                  <a:pt x="399243" y="1909234"/>
                </a:cubicBezTo>
                <a:cubicBezTo>
                  <a:pt x="256544" y="1909234"/>
                  <a:pt x="121158" y="1877924"/>
                  <a:pt x="0" y="1820890"/>
                </a:cubicBezTo>
                <a:lnTo>
                  <a:pt x="0" y="88345"/>
                </a:lnTo>
                <a:cubicBezTo>
                  <a:pt x="121158" y="31311"/>
                  <a:pt x="256544" y="0"/>
                  <a:pt x="399243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9" name="Oval 138"/>
          <p:cNvSpPr>
            <a:spLocks noChangeAspect="1"/>
          </p:cNvSpPr>
          <p:nvPr/>
        </p:nvSpPr>
        <p:spPr>
          <a:xfrm>
            <a:off x="708471" y="479033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0" name="Oval 139"/>
          <p:cNvSpPr>
            <a:spLocks noChangeAspect="1"/>
          </p:cNvSpPr>
          <p:nvPr/>
        </p:nvSpPr>
        <p:spPr>
          <a:xfrm>
            <a:off x="6117503" y="78398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1" name="Oval 140"/>
          <p:cNvSpPr>
            <a:spLocks noChangeAspect="1"/>
          </p:cNvSpPr>
          <p:nvPr/>
        </p:nvSpPr>
        <p:spPr>
          <a:xfrm>
            <a:off x="6459053" y="514034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18" name="Oval 117"/>
          <p:cNvSpPr>
            <a:spLocks noChangeAspect="1"/>
          </p:cNvSpPr>
          <p:nvPr/>
        </p:nvSpPr>
        <p:spPr>
          <a:xfrm>
            <a:off x="8398204" y="597861"/>
            <a:ext cx="793794" cy="1252918"/>
          </a:xfrm>
          <a:custGeom>
            <a:avLst/>
            <a:gdLst/>
            <a:ahLst/>
            <a:cxnLst/>
            <a:rect l="l" t="t" r="r" b="b"/>
            <a:pathLst>
              <a:path w="793794" h="1252918">
                <a:moveTo>
                  <a:pt x="626459" y="0"/>
                </a:moveTo>
                <a:cubicBezTo>
                  <a:pt x="684682" y="0"/>
                  <a:pt x="741049" y="7943"/>
                  <a:pt x="793794" y="25480"/>
                </a:cubicBezTo>
                <a:lnTo>
                  <a:pt x="793794" y="1227438"/>
                </a:lnTo>
                <a:cubicBezTo>
                  <a:pt x="741049" y="1244975"/>
                  <a:pt x="684682" y="1252918"/>
                  <a:pt x="626459" y="1252918"/>
                </a:cubicBezTo>
                <a:cubicBezTo>
                  <a:pt x="280475" y="1252918"/>
                  <a:pt x="0" y="972443"/>
                  <a:pt x="0" y="626459"/>
                </a:cubicBezTo>
                <a:cubicBezTo>
                  <a:pt x="0" y="280475"/>
                  <a:pt x="280475" y="0"/>
                  <a:pt x="626459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>
            <a:spLocks noChangeAspect="1"/>
          </p:cNvSpPr>
          <p:nvPr/>
        </p:nvSpPr>
        <p:spPr>
          <a:xfrm>
            <a:off x="6350100" y="206512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>
            <a:spLocks noChangeAspect="1"/>
          </p:cNvSpPr>
          <p:nvPr/>
        </p:nvSpPr>
        <p:spPr>
          <a:xfrm>
            <a:off x="6872127" y="1450645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>
            <a:spLocks noChangeAspect="1"/>
          </p:cNvSpPr>
          <p:nvPr/>
        </p:nvSpPr>
        <p:spPr>
          <a:xfrm>
            <a:off x="7219068" y="2049927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>
            <a:spLocks noChangeAspect="1"/>
          </p:cNvSpPr>
          <p:nvPr/>
        </p:nvSpPr>
        <p:spPr>
          <a:xfrm>
            <a:off x="7749416" y="2661634"/>
            <a:ext cx="721308" cy="721308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>
            <a:spLocks noChangeAspect="1"/>
          </p:cNvSpPr>
          <p:nvPr/>
        </p:nvSpPr>
        <p:spPr>
          <a:xfrm>
            <a:off x="685054" y="-100976"/>
            <a:ext cx="1193676" cy="697815"/>
          </a:xfrm>
          <a:custGeom>
            <a:avLst/>
            <a:gdLst/>
            <a:ahLst/>
            <a:cxnLst/>
            <a:rect l="l" t="t" r="r" b="b"/>
            <a:pathLst>
              <a:path w="1193676" h="697815">
                <a:moveTo>
                  <a:pt x="10179" y="0"/>
                </a:moveTo>
                <a:lnTo>
                  <a:pt x="1183497" y="0"/>
                </a:lnTo>
                <a:cubicBezTo>
                  <a:pt x="1190746" y="32633"/>
                  <a:pt x="1193676" y="66463"/>
                  <a:pt x="1193676" y="100977"/>
                </a:cubicBezTo>
                <a:cubicBezTo>
                  <a:pt x="1193676" y="430602"/>
                  <a:pt x="926463" y="697815"/>
                  <a:pt x="596838" y="697815"/>
                </a:cubicBezTo>
                <a:cubicBezTo>
                  <a:pt x="267213" y="697815"/>
                  <a:pt x="0" y="430602"/>
                  <a:pt x="0" y="100977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>
            <a:spLocks noChangeAspect="1"/>
          </p:cNvSpPr>
          <p:nvPr/>
        </p:nvSpPr>
        <p:spPr>
          <a:xfrm>
            <a:off x="1502638" y="-100976"/>
            <a:ext cx="1029028" cy="459889"/>
          </a:xfrm>
          <a:custGeom>
            <a:avLst/>
            <a:gdLst/>
            <a:ahLst/>
            <a:cxnLst/>
            <a:rect l="l" t="t" r="r" b="b"/>
            <a:pathLst>
              <a:path w="1029028" h="459889">
                <a:moveTo>
                  <a:pt x="0" y="0"/>
                </a:moveTo>
                <a:lnTo>
                  <a:pt x="1029028" y="0"/>
                </a:lnTo>
                <a:cubicBezTo>
                  <a:pt x="1001386" y="259074"/>
                  <a:pt x="781401" y="459889"/>
                  <a:pt x="514514" y="459889"/>
                </a:cubicBezTo>
                <a:cubicBezTo>
                  <a:pt x="247627" y="459889"/>
                  <a:pt x="27642" y="259074"/>
                  <a:pt x="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>
            <a:spLocks noChangeAspect="1"/>
          </p:cNvSpPr>
          <p:nvPr/>
        </p:nvSpPr>
        <p:spPr>
          <a:xfrm>
            <a:off x="-69624" y="-100976"/>
            <a:ext cx="590263" cy="612289"/>
          </a:xfrm>
          <a:custGeom>
            <a:avLst/>
            <a:gdLst/>
            <a:ahLst/>
            <a:cxnLst/>
            <a:rect l="l" t="t" r="r" b="b"/>
            <a:pathLst>
              <a:path w="590263" h="612289">
                <a:moveTo>
                  <a:pt x="0" y="0"/>
                </a:moveTo>
                <a:lnTo>
                  <a:pt x="581024" y="0"/>
                </a:lnTo>
                <a:cubicBezTo>
                  <a:pt x="587493" y="29611"/>
                  <a:pt x="590263" y="60308"/>
                  <a:pt x="590263" y="91651"/>
                </a:cubicBezTo>
                <a:cubicBezTo>
                  <a:pt x="590263" y="379191"/>
                  <a:pt x="357165" y="612289"/>
                  <a:pt x="69625" y="612289"/>
                </a:cubicBezTo>
                <a:lnTo>
                  <a:pt x="0" y="605270"/>
                </a:ln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>
            <a:spLocks noChangeAspect="1"/>
          </p:cNvSpPr>
          <p:nvPr/>
        </p:nvSpPr>
        <p:spPr>
          <a:xfrm>
            <a:off x="277432" y="4321783"/>
            <a:ext cx="1396887" cy="1396887"/>
          </a:xfrm>
          <a:prstGeom prst="ellipse">
            <a:avLst/>
          </a:pr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>
            <a:spLocks noChangeAspect="1"/>
          </p:cNvSpPr>
          <p:nvPr/>
        </p:nvSpPr>
        <p:spPr>
          <a:xfrm>
            <a:off x="5792131" y="6489965"/>
            <a:ext cx="1115939" cy="443769"/>
          </a:xfrm>
          <a:custGeom>
            <a:avLst/>
            <a:gdLst/>
            <a:ahLst/>
            <a:cxnLst/>
            <a:rect l="l" t="t" r="r" b="b"/>
            <a:pathLst>
              <a:path w="1115939" h="443769">
                <a:moveTo>
                  <a:pt x="557969" y="0"/>
                </a:moveTo>
                <a:cubicBezTo>
                  <a:pt x="830120" y="0"/>
                  <a:pt x="1058049" y="189335"/>
                  <a:pt x="1115939" y="443769"/>
                </a:cubicBezTo>
                <a:lnTo>
                  <a:pt x="0" y="443769"/>
                </a:lnTo>
                <a:cubicBezTo>
                  <a:pt x="57889" y="189335"/>
                  <a:pt x="285818" y="0"/>
                  <a:pt x="55796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>
            <a:spLocks noChangeAspect="1"/>
          </p:cNvSpPr>
          <p:nvPr/>
        </p:nvSpPr>
        <p:spPr>
          <a:xfrm>
            <a:off x="6127999" y="6408840"/>
            <a:ext cx="1237019" cy="524894"/>
          </a:xfrm>
          <a:custGeom>
            <a:avLst/>
            <a:gdLst/>
            <a:ahLst/>
            <a:cxnLst/>
            <a:rect l="l" t="t" r="r" b="b"/>
            <a:pathLst>
              <a:path w="1237019" h="524894">
                <a:moveTo>
                  <a:pt x="618509" y="0"/>
                </a:moveTo>
                <a:cubicBezTo>
                  <a:pt x="930325" y="0"/>
                  <a:pt x="1189147" y="226891"/>
                  <a:pt x="1237019" y="524894"/>
                </a:cubicBezTo>
                <a:lnTo>
                  <a:pt x="0" y="524894"/>
                </a:lnTo>
                <a:cubicBezTo>
                  <a:pt x="47872" y="226891"/>
                  <a:pt x="306694" y="0"/>
                  <a:pt x="61850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>
            <a:spLocks noChangeAspect="1"/>
          </p:cNvSpPr>
          <p:nvPr/>
        </p:nvSpPr>
        <p:spPr>
          <a:xfrm>
            <a:off x="7577655" y="6408841"/>
            <a:ext cx="1211408" cy="524893"/>
          </a:xfrm>
          <a:custGeom>
            <a:avLst/>
            <a:gdLst/>
            <a:ahLst/>
            <a:cxnLst/>
            <a:rect l="l" t="t" r="r" b="b"/>
            <a:pathLst>
              <a:path w="1211408" h="524893">
                <a:moveTo>
                  <a:pt x="605704" y="0"/>
                </a:moveTo>
                <a:cubicBezTo>
                  <a:pt x="914574" y="0"/>
                  <a:pt x="1170243" y="227782"/>
                  <a:pt x="1211408" y="524893"/>
                </a:cubicBezTo>
                <a:lnTo>
                  <a:pt x="0" y="524893"/>
                </a:lnTo>
                <a:cubicBezTo>
                  <a:pt x="41165" y="227782"/>
                  <a:pt x="296834" y="0"/>
                  <a:pt x="605704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>
            <a:spLocks noChangeAspect="1"/>
          </p:cNvSpPr>
          <p:nvPr/>
        </p:nvSpPr>
        <p:spPr>
          <a:xfrm>
            <a:off x="11073" y="4941986"/>
            <a:ext cx="611230" cy="61123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>
            <a:spLocks noChangeAspect="1"/>
          </p:cNvSpPr>
          <p:nvPr/>
        </p:nvSpPr>
        <p:spPr>
          <a:xfrm>
            <a:off x="-69625" y="6172569"/>
            <a:ext cx="778097" cy="750322"/>
          </a:xfrm>
          <a:custGeom>
            <a:avLst/>
            <a:gdLst/>
            <a:ahLst/>
            <a:cxnLst/>
            <a:rect l="l" t="t" r="r" b="b"/>
            <a:pathLst>
              <a:path w="778097" h="750322">
                <a:moveTo>
                  <a:pt x="261411" y="0"/>
                </a:moveTo>
                <a:cubicBezTo>
                  <a:pt x="546769" y="0"/>
                  <a:pt x="778097" y="231328"/>
                  <a:pt x="778097" y="516686"/>
                </a:cubicBezTo>
                <a:cubicBezTo>
                  <a:pt x="778097" y="601179"/>
                  <a:pt x="757816" y="680934"/>
                  <a:pt x="719843" y="750322"/>
                </a:cubicBezTo>
                <a:lnTo>
                  <a:pt x="0" y="750322"/>
                </a:lnTo>
                <a:lnTo>
                  <a:pt x="0" y="73330"/>
                </a:lnTo>
                <a:cubicBezTo>
                  <a:pt x="75863" y="26083"/>
                  <a:pt x="165591" y="0"/>
                  <a:pt x="26141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>
            <a:spLocks noChangeAspect="1"/>
          </p:cNvSpPr>
          <p:nvPr/>
        </p:nvSpPr>
        <p:spPr>
          <a:xfrm>
            <a:off x="-69625" y="5158575"/>
            <a:ext cx="563524" cy="897560"/>
          </a:xfrm>
          <a:custGeom>
            <a:avLst/>
            <a:gdLst/>
            <a:ahLst/>
            <a:cxnLst/>
            <a:rect l="l" t="t" r="r" b="b"/>
            <a:pathLst>
              <a:path w="563524" h="897560">
                <a:moveTo>
                  <a:pt x="114744" y="0"/>
                </a:moveTo>
                <a:cubicBezTo>
                  <a:pt x="362598" y="0"/>
                  <a:pt x="563524" y="200926"/>
                  <a:pt x="563524" y="448780"/>
                </a:cubicBezTo>
                <a:cubicBezTo>
                  <a:pt x="563524" y="696634"/>
                  <a:pt x="362598" y="897560"/>
                  <a:pt x="114744" y="897560"/>
                </a:cubicBezTo>
                <a:cubicBezTo>
                  <a:pt x="74918" y="897560"/>
                  <a:pt x="36304" y="892373"/>
                  <a:pt x="0" y="880900"/>
                </a:cubicBezTo>
                <a:lnTo>
                  <a:pt x="0" y="16661"/>
                </a:lnTo>
                <a:cubicBezTo>
                  <a:pt x="36304" y="5188"/>
                  <a:pt x="74918" y="0"/>
                  <a:pt x="11474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>
            <a:spLocks noChangeAspect="1"/>
          </p:cNvSpPr>
          <p:nvPr/>
        </p:nvSpPr>
        <p:spPr>
          <a:xfrm>
            <a:off x="-25758" y="482386"/>
            <a:ext cx="598416" cy="905704"/>
          </a:xfrm>
          <a:custGeom>
            <a:avLst/>
            <a:gdLst/>
            <a:ahLst/>
            <a:cxnLst/>
            <a:rect l="l" t="t" r="r" b="b"/>
            <a:pathLst>
              <a:path w="598416" h="905704">
                <a:moveTo>
                  <a:pt x="145564" y="0"/>
                </a:moveTo>
                <a:cubicBezTo>
                  <a:pt x="395667" y="0"/>
                  <a:pt x="598416" y="202749"/>
                  <a:pt x="598416" y="452852"/>
                </a:cubicBezTo>
                <a:cubicBezTo>
                  <a:pt x="598416" y="702955"/>
                  <a:pt x="395667" y="905704"/>
                  <a:pt x="145564" y="905704"/>
                </a:cubicBezTo>
                <a:cubicBezTo>
                  <a:pt x="94398" y="905704"/>
                  <a:pt x="45214" y="897218"/>
                  <a:pt x="0" y="879648"/>
                </a:cubicBezTo>
                <a:lnTo>
                  <a:pt x="0" y="26056"/>
                </a:lnTo>
                <a:cubicBezTo>
                  <a:pt x="45214" y="8486"/>
                  <a:pt x="94398" y="0"/>
                  <a:pt x="14556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>
            <a:spLocks noChangeAspect="1"/>
          </p:cNvSpPr>
          <p:nvPr/>
        </p:nvSpPr>
        <p:spPr>
          <a:xfrm>
            <a:off x="474208" y="836793"/>
            <a:ext cx="910817" cy="91081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>
            <a:spLocks noChangeAspect="1"/>
          </p:cNvSpPr>
          <p:nvPr/>
        </p:nvSpPr>
        <p:spPr>
          <a:xfrm>
            <a:off x="319223" y="1452260"/>
            <a:ext cx="772993" cy="772993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>
            <a:spLocks noChangeAspect="1"/>
          </p:cNvSpPr>
          <p:nvPr/>
        </p:nvSpPr>
        <p:spPr>
          <a:xfrm>
            <a:off x="371257" y="1886983"/>
            <a:ext cx="610366" cy="610366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>
            <a:spLocks noChangeAspect="1"/>
          </p:cNvSpPr>
          <p:nvPr/>
        </p:nvSpPr>
        <p:spPr>
          <a:xfrm>
            <a:off x="154676" y="1919682"/>
            <a:ext cx="521764" cy="52176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>
            <a:spLocks noChangeAspect="1"/>
          </p:cNvSpPr>
          <p:nvPr/>
        </p:nvSpPr>
        <p:spPr>
          <a:xfrm>
            <a:off x="7302517" y="-61709"/>
            <a:ext cx="910818" cy="750833"/>
          </a:xfrm>
          <a:custGeom>
            <a:avLst/>
            <a:gdLst/>
            <a:ahLst/>
            <a:cxnLst/>
            <a:rect l="l" t="t" r="r" b="b"/>
            <a:pathLst>
              <a:path w="910818" h="750833">
                <a:moveTo>
                  <a:pt x="111441" y="0"/>
                </a:moveTo>
                <a:lnTo>
                  <a:pt x="799378" y="0"/>
                </a:lnTo>
                <a:cubicBezTo>
                  <a:pt x="869408" y="78400"/>
                  <a:pt x="910818" y="182076"/>
                  <a:pt x="910818" y="295424"/>
                </a:cubicBezTo>
                <a:cubicBezTo>
                  <a:pt x="910818" y="546939"/>
                  <a:pt x="706924" y="750833"/>
                  <a:pt x="455409" y="750833"/>
                </a:cubicBezTo>
                <a:cubicBezTo>
                  <a:pt x="203894" y="750833"/>
                  <a:pt x="0" y="546939"/>
                  <a:pt x="0" y="295424"/>
                </a:cubicBezTo>
                <a:cubicBezTo>
                  <a:pt x="0" y="182076"/>
                  <a:pt x="41410" y="78400"/>
                  <a:pt x="11144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>
            <a:spLocks noChangeAspect="1"/>
          </p:cNvSpPr>
          <p:nvPr/>
        </p:nvSpPr>
        <p:spPr>
          <a:xfrm>
            <a:off x="8718124" y="-61709"/>
            <a:ext cx="473874" cy="613011"/>
          </a:xfrm>
          <a:custGeom>
            <a:avLst/>
            <a:gdLst/>
            <a:ahLst/>
            <a:cxnLst/>
            <a:rect l="l" t="t" r="r" b="b"/>
            <a:pathLst>
              <a:path w="473874" h="613011">
                <a:moveTo>
                  <a:pt x="29684" y="0"/>
                </a:moveTo>
                <a:lnTo>
                  <a:pt x="473874" y="0"/>
                </a:lnTo>
                <a:lnTo>
                  <a:pt x="473874" y="611150"/>
                </a:lnTo>
                <a:cubicBezTo>
                  <a:pt x="467789" y="612887"/>
                  <a:pt x="461614" y="613011"/>
                  <a:pt x="455409" y="613011"/>
                </a:cubicBezTo>
                <a:cubicBezTo>
                  <a:pt x="203894" y="613011"/>
                  <a:pt x="0" y="409117"/>
                  <a:pt x="0" y="157602"/>
                </a:cubicBezTo>
                <a:cubicBezTo>
                  <a:pt x="0" y="101995"/>
                  <a:pt x="9966" y="48716"/>
                  <a:pt x="2968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>
            <a:spLocks noChangeAspect="1"/>
          </p:cNvSpPr>
          <p:nvPr/>
        </p:nvSpPr>
        <p:spPr>
          <a:xfrm>
            <a:off x="7748238" y="282933"/>
            <a:ext cx="1128521" cy="1128521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>
            <a:spLocks noChangeAspect="1"/>
          </p:cNvSpPr>
          <p:nvPr/>
        </p:nvSpPr>
        <p:spPr>
          <a:xfrm>
            <a:off x="8914718" y="749603"/>
            <a:ext cx="277280" cy="907992"/>
          </a:xfrm>
          <a:custGeom>
            <a:avLst/>
            <a:gdLst/>
            <a:ahLst/>
            <a:cxnLst/>
            <a:rect l="l" t="t" r="r" b="b"/>
            <a:pathLst>
              <a:path w="277280" h="907992">
                <a:moveTo>
                  <a:pt x="277280" y="0"/>
                </a:moveTo>
                <a:lnTo>
                  <a:pt x="277280" y="907992"/>
                </a:lnTo>
                <a:cubicBezTo>
                  <a:pt x="112021" y="824131"/>
                  <a:pt x="0" y="652146"/>
                  <a:pt x="0" y="453996"/>
                </a:cubicBezTo>
                <a:cubicBezTo>
                  <a:pt x="0" y="255847"/>
                  <a:pt x="112021" y="83861"/>
                  <a:pt x="277280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>
            <a:spLocks noChangeAspect="1"/>
          </p:cNvSpPr>
          <p:nvPr/>
        </p:nvSpPr>
        <p:spPr>
          <a:xfrm>
            <a:off x="7590871" y="728498"/>
            <a:ext cx="969734" cy="9697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>
            <a:spLocks noChangeAspect="1"/>
          </p:cNvSpPr>
          <p:nvPr/>
        </p:nvSpPr>
        <p:spPr>
          <a:xfrm>
            <a:off x="7470041" y="1326476"/>
            <a:ext cx="608190" cy="60819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>
            <a:spLocks noChangeAspect="1"/>
          </p:cNvSpPr>
          <p:nvPr/>
        </p:nvSpPr>
        <p:spPr>
          <a:xfrm>
            <a:off x="7629941" y="5611427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>
            <a:spLocks noChangeAspect="1"/>
          </p:cNvSpPr>
          <p:nvPr/>
        </p:nvSpPr>
        <p:spPr>
          <a:xfrm>
            <a:off x="6972882" y="5242254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>
            <a:spLocks noChangeAspect="1"/>
          </p:cNvSpPr>
          <p:nvPr/>
        </p:nvSpPr>
        <p:spPr>
          <a:xfrm>
            <a:off x="7494454" y="4928166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>
            <a:spLocks noChangeAspect="1"/>
          </p:cNvSpPr>
          <p:nvPr/>
        </p:nvSpPr>
        <p:spPr>
          <a:xfrm>
            <a:off x="8229034" y="5666511"/>
            <a:ext cx="605634" cy="6056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>
            <a:spLocks noChangeAspect="1"/>
          </p:cNvSpPr>
          <p:nvPr/>
        </p:nvSpPr>
        <p:spPr>
          <a:xfrm>
            <a:off x="8078231" y="4097842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>
            <a:spLocks noChangeAspect="1"/>
          </p:cNvSpPr>
          <p:nvPr/>
        </p:nvSpPr>
        <p:spPr>
          <a:xfrm>
            <a:off x="8411816" y="5057878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>
            <a:spLocks noChangeAspect="1"/>
          </p:cNvSpPr>
          <p:nvPr/>
        </p:nvSpPr>
        <p:spPr>
          <a:xfrm>
            <a:off x="8688590" y="4790335"/>
            <a:ext cx="503408" cy="553550"/>
          </a:xfrm>
          <a:custGeom>
            <a:avLst/>
            <a:gdLst/>
            <a:ahLst/>
            <a:cxnLst/>
            <a:rect l="l" t="t" r="r" b="b"/>
            <a:pathLst>
              <a:path w="503408" h="553550">
                <a:moveTo>
                  <a:pt x="276775" y="0"/>
                </a:moveTo>
                <a:cubicBezTo>
                  <a:pt x="370698" y="0"/>
                  <a:pt x="453694" y="46784"/>
                  <a:pt x="503408" y="118545"/>
                </a:cubicBezTo>
                <a:lnTo>
                  <a:pt x="503408" y="435005"/>
                </a:lnTo>
                <a:cubicBezTo>
                  <a:pt x="453694" y="506767"/>
                  <a:pt x="370698" y="553550"/>
                  <a:pt x="276775" y="553550"/>
                </a:cubicBezTo>
                <a:cubicBezTo>
                  <a:pt x="123916" y="553550"/>
                  <a:pt x="0" y="429634"/>
                  <a:pt x="0" y="276775"/>
                </a:cubicBezTo>
                <a:cubicBezTo>
                  <a:pt x="0" y="123916"/>
                  <a:pt x="123916" y="0"/>
                  <a:pt x="276775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12A246-CBBE-422A-AB49-AB01D9C11E12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92D24C-473A-4201-975F-AE42B7ED4222}" type="slidenum">
              <a:rPr lang="en-US" smtClean="0"/>
              <a:t>‹#›</a:t>
            </a:fld>
            <a:endParaRPr lang="en-US"/>
          </a:p>
        </p:txBody>
      </p:sp>
      <p:sp>
        <p:nvSpPr>
          <p:cNvPr id="55" name="Oval 54"/>
          <p:cNvSpPr>
            <a:spLocks noChangeAspect="1"/>
          </p:cNvSpPr>
          <p:nvPr/>
        </p:nvSpPr>
        <p:spPr>
          <a:xfrm>
            <a:off x="1583172" y="5454223"/>
            <a:ext cx="1909234" cy="1468668"/>
          </a:xfrm>
          <a:custGeom>
            <a:avLst/>
            <a:gdLst/>
            <a:ahLst/>
            <a:cxnLst/>
            <a:rect l="l" t="t" r="r" b="b"/>
            <a:pathLst>
              <a:path w="1909234" h="1468668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144075"/>
                  <a:pt x="1854043" y="1320642"/>
                  <a:pt x="1758159" y="1468668"/>
                </a:cubicBezTo>
                <a:lnTo>
                  <a:pt x="151075" y="1468668"/>
                </a:lnTo>
                <a:cubicBezTo>
                  <a:pt x="55192" y="1320642"/>
                  <a:pt x="0" y="114407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7" name="Oval 56"/>
          <p:cNvSpPr>
            <a:spLocks noChangeAspect="1"/>
          </p:cNvSpPr>
          <p:nvPr/>
        </p:nvSpPr>
        <p:spPr>
          <a:xfrm>
            <a:off x="8570944" y="3382942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>
            <a:spLocks noChangeAspect="1"/>
          </p:cNvSpPr>
          <p:nvPr/>
        </p:nvSpPr>
        <p:spPr>
          <a:xfrm>
            <a:off x="8398204" y="35360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>
            <a:spLocks noChangeAspect="1"/>
          </p:cNvSpPr>
          <p:nvPr/>
        </p:nvSpPr>
        <p:spPr>
          <a:xfrm>
            <a:off x="8608408" y="36884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>
            <a:spLocks noChangeAspect="1"/>
          </p:cNvSpPr>
          <p:nvPr/>
        </p:nvSpPr>
        <p:spPr>
          <a:xfrm>
            <a:off x="154676" y="2698928"/>
            <a:ext cx="467627" cy="46762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>
            <a:spLocks noChangeAspect="1"/>
          </p:cNvSpPr>
          <p:nvPr/>
        </p:nvSpPr>
        <p:spPr>
          <a:xfrm>
            <a:off x="474208" y="3166555"/>
            <a:ext cx="458770" cy="45877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>
            <a:spLocks noChangeAspect="1"/>
          </p:cNvSpPr>
          <p:nvPr/>
        </p:nvSpPr>
        <p:spPr>
          <a:xfrm>
            <a:off x="270258" y="3382942"/>
            <a:ext cx="352045" cy="3520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>
            <a:spLocks noChangeAspect="1"/>
          </p:cNvSpPr>
          <p:nvPr/>
        </p:nvSpPr>
        <p:spPr>
          <a:xfrm>
            <a:off x="-86601" y="2581479"/>
            <a:ext cx="1360441" cy="1909234"/>
          </a:xfrm>
          <a:custGeom>
            <a:avLst/>
            <a:gdLst/>
            <a:ahLst/>
            <a:cxnLst/>
            <a:rect l="l" t="t" r="r" b="b"/>
            <a:pathLst>
              <a:path w="1360441" h="1909234">
                <a:moveTo>
                  <a:pt x="405824" y="0"/>
                </a:moveTo>
                <a:cubicBezTo>
                  <a:pt x="933044" y="0"/>
                  <a:pt x="1360441" y="427397"/>
                  <a:pt x="1360441" y="954617"/>
                </a:cubicBezTo>
                <a:cubicBezTo>
                  <a:pt x="1360441" y="1481837"/>
                  <a:pt x="933044" y="1909234"/>
                  <a:pt x="405824" y="1909234"/>
                </a:cubicBezTo>
                <a:cubicBezTo>
                  <a:pt x="260527" y="1909234"/>
                  <a:pt x="122812" y="1876773"/>
                  <a:pt x="0" y="1817719"/>
                </a:cubicBezTo>
                <a:lnTo>
                  <a:pt x="0" y="91515"/>
                </a:lnTo>
                <a:cubicBezTo>
                  <a:pt x="122812" y="32461"/>
                  <a:pt x="260527" y="0"/>
                  <a:pt x="405824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64" name="Oval 63"/>
          <p:cNvSpPr>
            <a:spLocks noChangeAspect="1"/>
          </p:cNvSpPr>
          <p:nvPr/>
        </p:nvSpPr>
        <p:spPr>
          <a:xfrm>
            <a:off x="6173123" y="2395416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1" y="1828800"/>
            <a:ext cx="8093074" cy="2003425"/>
          </a:xfrm>
        </p:spPr>
        <p:txBody>
          <a:bodyPr/>
          <a:lstStyle/>
          <a:p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Chapter 13</a:t>
            </a:r>
            <a:b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Career Development Services for K-12 </a:t>
            </a:r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Students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5334000"/>
            <a:ext cx="4968875" cy="785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78699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75724"/>
            <a:ext cx="8229600" cy="924475"/>
          </a:xfrm>
        </p:spPr>
        <p:txBody>
          <a:bodyPr/>
          <a:lstStyle/>
          <a:p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Career Assessment by Grade Level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07361"/>
            <a:ext cx="7296355" cy="40514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Elementary School (Grades K-5</a:t>
            </a:r>
            <a:r>
              <a:rPr lang="en-US" b="1" dirty="0" smtClean="0"/>
              <a:t>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 smtClean="0"/>
              <a:t>Focus on creating </a:t>
            </a:r>
            <a:r>
              <a:rPr lang="en-US" b="1" dirty="0"/>
              <a:t>awareness of careers and allowing </a:t>
            </a:r>
            <a:r>
              <a:rPr lang="en-US" b="1" dirty="0" smtClean="0"/>
              <a:t>for exploration </a:t>
            </a:r>
            <a:r>
              <a:rPr lang="en-US" b="1" dirty="0"/>
              <a:t>of self and </a:t>
            </a:r>
            <a:r>
              <a:rPr lang="en-US" b="1" dirty="0" smtClean="0"/>
              <a:t>careers</a:t>
            </a:r>
          </a:p>
          <a:p>
            <a:pPr marL="0" indent="0">
              <a:buNone/>
            </a:pPr>
            <a:r>
              <a:rPr lang="en-US" b="1" dirty="0"/>
              <a:t>Middle School (Grades 6-8</a:t>
            </a:r>
            <a:r>
              <a:rPr lang="en-US" b="1" dirty="0" smtClean="0"/>
              <a:t>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 smtClean="0"/>
              <a:t>Allow students </a:t>
            </a:r>
            <a:r>
              <a:rPr lang="en-US" b="1" dirty="0"/>
              <a:t>to </a:t>
            </a:r>
            <a:r>
              <a:rPr lang="en-US" b="1" dirty="0" smtClean="0"/>
              <a:t>use decision-making skills </a:t>
            </a:r>
            <a:r>
              <a:rPr lang="en-US" b="1" dirty="0"/>
              <a:t>to </a:t>
            </a:r>
            <a:r>
              <a:rPr lang="en-US" b="1" dirty="0" smtClean="0"/>
              <a:t>merge </a:t>
            </a:r>
            <a:r>
              <a:rPr lang="en-US" b="1" dirty="0"/>
              <a:t>individual data with </a:t>
            </a:r>
            <a:r>
              <a:rPr lang="en-US" b="1" dirty="0" smtClean="0"/>
              <a:t>their knowledge </a:t>
            </a:r>
            <a:r>
              <a:rPr lang="en-US" b="1" dirty="0"/>
              <a:t>of the workplace and plan a </a:t>
            </a:r>
            <a:r>
              <a:rPr lang="en-US" b="1" dirty="0" smtClean="0"/>
              <a:t>high school </a:t>
            </a:r>
            <a:r>
              <a:rPr lang="en-US" b="1" dirty="0"/>
              <a:t>course of study to meet their </a:t>
            </a:r>
            <a:r>
              <a:rPr lang="en-US" b="1" dirty="0" smtClean="0"/>
              <a:t>goals</a:t>
            </a:r>
          </a:p>
          <a:p>
            <a:pPr marL="0" indent="0">
              <a:buNone/>
            </a:pPr>
            <a:r>
              <a:rPr lang="en-US" b="1" dirty="0"/>
              <a:t>High School (Grades 9-12</a:t>
            </a:r>
            <a:r>
              <a:rPr lang="en-US" b="1" dirty="0" smtClean="0"/>
              <a:t>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 smtClean="0"/>
              <a:t>Students continue to </a:t>
            </a:r>
            <a:r>
              <a:rPr lang="en-US" b="1" dirty="0"/>
              <a:t>expand their knowledge, skills and </a:t>
            </a:r>
            <a:r>
              <a:rPr lang="en-US" b="1" dirty="0" smtClean="0"/>
              <a:t>attitudes through </a:t>
            </a:r>
            <a:r>
              <a:rPr lang="en-US" b="1" dirty="0"/>
              <a:t>practical </a:t>
            </a:r>
            <a:r>
              <a:rPr lang="en-US" b="1" dirty="0" smtClean="0"/>
              <a:t>application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6858978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0"/>
            <a:ext cx="8153400" cy="924475"/>
          </a:xfrm>
        </p:spPr>
        <p:txBody>
          <a:bodyPr/>
          <a:lstStyle/>
          <a:p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Other Assessment Consideration – Evaluating Potential Barriers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07361"/>
            <a:ext cx="7772400" cy="459343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000" b="1" dirty="0"/>
              <a:t>Family </a:t>
            </a:r>
            <a:r>
              <a:rPr lang="en-US" sz="2000" b="1" dirty="0" smtClean="0"/>
              <a:t>Dysfunction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dirty="0"/>
              <a:t>Family </a:t>
            </a:r>
            <a:r>
              <a:rPr lang="en-US" sz="2000" b="1" dirty="0" smtClean="0"/>
              <a:t>Cultural Beliefs </a:t>
            </a:r>
            <a:r>
              <a:rPr lang="en-US" sz="2000" b="1" dirty="0"/>
              <a:t>that </a:t>
            </a:r>
            <a:r>
              <a:rPr lang="en-US" sz="2000" b="1" dirty="0" smtClean="0"/>
              <a:t>Limit Career Exploration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dirty="0"/>
              <a:t>Substance </a:t>
            </a:r>
            <a:r>
              <a:rPr lang="en-US" sz="2000" b="1" dirty="0" smtClean="0"/>
              <a:t>Abuse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dirty="0"/>
              <a:t>Undiagnosed </a:t>
            </a:r>
            <a:r>
              <a:rPr lang="en-US" sz="2000" b="1" dirty="0" smtClean="0"/>
              <a:t>or Unrecognized Disability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dirty="0"/>
              <a:t>Citizenship </a:t>
            </a:r>
            <a:r>
              <a:rPr lang="en-US" sz="2000" b="1" dirty="0" smtClean="0"/>
              <a:t>Status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dirty="0"/>
              <a:t>Legal Issues </a:t>
            </a:r>
            <a:r>
              <a:rPr lang="en-US" sz="2000" b="1" dirty="0" smtClean="0"/>
              <a:t>– Criminal Record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dirty="0"/>
              <a:t>Foster Care</a:t>
            </a:r>
          </a:p>
        </p:txBody>
      </p:sp>
    </p:spTree>
    <p:extLst>
      <p:ext uri="{BB962C8B-B14F-4D97-AF65-F5344CB8AC3E}">
        <p14:creationId xmlns:p14="http://schemas.microsoft.com/office/powerpoint/2010/main" val="8165513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7543800" cy="924475"/>
          </a:xfrm>
        </p:spPr>
        <p:txBody>
          <a:bodyPr/>
          <a:lstStyle/>
          <a:p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Exploration of Post-Secondary</a:t>
            </a:r>
            <a:b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Systems Navigation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448755" cy="495300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Many </a:t>
            </a:r>
            <a:r>
              <a:rPr lang="en-US" b="1" dirty="0"/>
              <a:t>programs and options available </a:t>
            </a:r>
            <a:r>
              <a:rPr lang="en-US" b="1" dirty="0" smtClean="0"/>
              <a:t>for students </a:t>
            </a:r>
            <a:r>
              <a:rPr lang="en-US" b="1" dirty="0"/>
              <a:t>related to exploring, navigating </a:t>
            </a:r>
            <a:r>
              <a:rPr lang="en-US" b="1" dirty="0" smtClean="0"/>
              <a:t>and preparing </a:t>
            </a:r>
            <a:r>
              <a:rPr lang="en-US" b="1" dirty="0"/>
              <a:t>for post-secondary </a:t>
            </a:r>
            <a:r>
              <a:rPr lang="en-US" b="1" dirty="0" smtClean="0"/>
              <a:t>education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/>
              <a:t>AP </a:t>
            </a:r>
            <a:r>
              <a:rPr lang="en-US" b="1" dirty="0" smtClean="0"/>
              <a:t>Coursework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/>
              <a:t>IB </a:t>
            </a:r>
            <a:r>
              <a:rPr lang="en-US" b="1" dirty="0" smtClean="0"/>
              <a:t>Coursework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/>
              <a:t>Dual </a:t>
            </a:r>
            <a:r>
              <a:rPr lang="en-US" b="1" dirty="0" smtClean="0"/>
              <a:t>Enrollment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/>
              <a:t>CTE Coursework Leading to </a:t>
            </a:r>
            <a:r>
              <a:rPr lang="en-US" b="1" dirty="0" smtClean="0"/>
              <a:t>Industry Certifications </a:t>
            </a:r>
            <a:r>
              <a:rPr lang="en-US" b="1" dirty="0"/>
              <a:t>(ASE, NOCTI, etc</a:t>
            </a:r>
            <a:r>
              <a:rPr lang="en-US" b="1" dirty="0" smtClean="0"/>
              <a:t>.)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 smtClean="0"/>
              <a:t>Apprenticeship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/>
              <a:t>Trade/Technical </a:t>
            </a:r>
            <a:r>
              <a:rPr lang="en-US" b="1" dirty="0" smtClean="0"/>
              <a:t>Schools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/>
              <a:t>ACT/SAT Registration </a:t>
            </a:r>
            <a:r>
              <a:rPr lang="en-US" b="1" dirty="0" smtClean="0"/>
              <a:t>and Preparation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/>
              <a:t>College </a:t>
            </a:r>
            <a:r>
              <a:rPr lang="en-US" b="1" dirty="0" smtClean="0"/>
              <a:t>Search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/>
              <a:t>Services for Students </a:t>
            </a:r>
            <a:r>
              <a:rPr lang="en-US" b="1" dirty="0" smtClean="0"/>
              <a:t>with Disabilities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 smtClean="0"/>
              <a:t>Military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/>
              <a:t>College Application </a:t>
            </a:r>
            <a:r>
              <a:rPr lang="en-US" b="1" dirty="0" smtClean="0"/>
              <a:t>Processes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/>
              <a:t>Financial Aid and Scholarships</a:t>
            </a:r>
          </a:p>
        </p:txBody>
      </p:sp>
    </p:spTree>
    <p:extLst>
      <p:ext uri="{BB962C8B-B14F-4D97-AF65-F5344CB8AC3E}">
        <p14:creationId xmlns:p14="http://schemas.microsoft.com/office/powerpoint/2010/main" val="24477933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75724"/>
            <a:ext cx="7448755" cy="924475"/>
          </a:xfrm>
        </p:spPr>
        <p:txBody>
          <a:bodyPr/>
          <a:lstStyle/>
          <a:p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Best Practices for K-12 Career</a:t>
            </a:r>
            <a:b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Development Activities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9443" y="1807361"/>
            <a:ext cx="7125112" cy="444103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b="1" dirty="0"/>
              <a:t>Elementary School (Awareness</a:t>
            </a:r>
            <a:r>
              <a:rPr lang="en-US" b="1" dirty="0" smtClean="0"/>
              <a:t>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 smtClean="0"/>
              <a:t>Collaboration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/>
              <a:t>Exploration </a:t>
            </a:r>
            <a:r>
              <a:rPr lang="en-US" b="1" dirty="0" smtClean="0"/>
              <a:t>Activities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/>
              <a:t>Parent </a:t>
            </a:r>
            <a:r>
              <a:rPr lang="en-US" b="1" dirty="0" smtClean="0"/>
              <a:t>Outreach/Involvement</a:t>
            </a:r>
          </a:p>
          <a:p>
            <a:pPr marL="0" indent="0">
              <a:buNone/>
            </a:pPr>
            <a:r>
              <a:rPr lang="en-US" b="1" dirty="0"/>
              <a:t>Middle School (Exploration</a:t>
            </a:r>
            <a:r>
              <a:rPr lang="en-US" b="1" dirty="0" smtClean="0"/>
              <a:t>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 smtClean="0"/>
              <a:t>Collaboration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/>
              <a:t>Academic and Educational </a:t>
            </a:r>
            <a:r>
              <a:rPr lang="en-US" b="1" dirty="0" smtClean="0"/>
              <a:t>Planning</a:t>
            </a:r>
          </a:p>
          <a:p>
            <a:pPr marL="0" indent="0">
              <a:buNone/>
            </a:pPr>
            <a:r>
              <a:rPr lang="en-US" b="1" dirty="0" smtClean="0"/>
              <a:t>High </a:t>
            </a:r>
            <a:r>
              <a:rPr lang="en-US" b="1" dirty="0"/>
              <a:t>School (Implementation/Action</a:t>
            </a:r>
            <a:r>
              <a:rPr lang="en-US" b="1" dirty="0" smtClean="0"/>
              <a:t>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/>
              <a:t>Planning for Education and </a:t>
            </a:r>
            <a:r>
              <a:rPr lang="en-US" b="1" dirty="0" smtClean="0"/>
              <a:t>Training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/>
              <a:t>Experiential </a:t>
            </a:r>
            <a:r>
              <a:rPr lang="en-US" b="1" dirty="0" smtClean="0"/>
              <a:t>Learning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/>
              <a:t>Parent Outreach and Involvement</a:t>
            </a:r>
          </a:p>
        </p:txBody>
      </p:sp>
    </p:spTree>
    <p:extLst>
      <p:ext uri="{BB962C8B-B14F-4D97-AF65-F5344CB8AC3E}">
        <p14:creationId xmlns:p14="http://schemas.microsoft.com/office/powerpoint/2010/main" val="22376281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24475"/>
          </a:xfrm>
        </p:spPr>
        <p:txBody>
          <a:bodyPr/>
          <a:lstStyle/>
          <a:p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Employability Skills 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807361"/>
            <a:ext cx="7143955" cy="405143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b="1" dirty="0"/>
              <a:t>Applied Knowledge – the </a:t>
            </a:r>
            <a:r>
              <a:rPr lang="en-US" b="1" dirty="0" smtClean="0"/>
              <a:t>thoughtful integration </a:t>
            </a:r>
            <a:r>
              <a:rPr lang="en-US" b="1" dirty="0"/>
              <a:t>of academic knowledge </a:t>
            </a:r>
            <a:r>
              <a:rPr lang="en-US" b="1" dirty="0" smtClean="0"/>
              <a:t>and technical </a:t>
            </a:r>
            <a:r>
              <a:rPr lang="en-US" b="1" dirty="0"/>
              <a:t>skills, put to </a:t>
            </a:r>
            <a:r>
              <a:rPr lang="en-US" b="1" dirty="0" smtClean="0"/>
              <a:t>practical </a:t>
            </a:r>
            <a:r>
              <a:rPr lang="en-US" b="1" dirty="0"/>
              <a:t>use </a:t>
            </a:r>
            <a:r>
              <a:rPr lang="en-US" b="1" dirty="0" smtClean="0"/>
              <a:t>in the </a:t>
            </a:r>
            <a:r>
              <a:rPr lang="en-US" b="1" dirty="0"/>
              <a:t>workplace</a:t>
            </a:r>
            <a:r>
              <a:rPr lang="en-US" b="1" dirty="0" smtClean="0"/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/>
              <a:t>Effective Relationships – </a:t>
            </a:r>
            <a:r>
              <a:rPr lang="en-US" b="1" dirty="0" smtClean="0"/>
              <a:t>the interpersonal </a:t>
            </a:r>
            <a:r>
              <a:rPr lang="en-US" b="1" dirty="0"/>
              <a:t>skills and personal </a:t>
            </a:r>
            <a:r>
              <a:rPr lang="en-US" b="1" dirty="0" smtClean="0"/>
              <a:t>qualities that </a:t>
            </a:r>
            <a:r>
              <a:rPr lang="en-US" b="1" dirty="0"/>
              <a:t>enable individuals to interact </a:t>
            </a:r>
            <a:r>
              <a:rPr lang="en-US" b="1" dirty="0" smtClean="0"/>
              <a:t>effectively with </a:t>
            </a:r>
            <a:r>
              <a:rPr lang="en-US" b="1" dirty="0"/>
              <a:t>clients, coworkers, and supervisors.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 smtClean="0"/>
              <a:t>Workplace </a:t>
            </a:r>
            <a:r>
              <a:rPr lang="en-US" b="1" dirty="0"/>
              <a:t>Skills – the analytical </a:t>
            </a:r>
            <a:r>
              <a:rPr lang="en-US" b="1" dirty="0" smtClean="0"/>
              <a:t>and organizational </a:t>
            </a:r>
            <a:r>
              <a:rPr lang="en-US" b="1" dirty="0"/>
              <a:t>skills and </a:t>
            </a:r>
            <a:r>
              <a:rPr lang="en-US" b="1" dirty="0" smtClean="0"/>
              <a:t>understandings that </a:t>
            </a:r>
            <a:r>
              <a:rPr lang="en-US" b="1" dirty="0"/>
              <a:t>employees need to </a:t>
            </a:r>
            <a:r>
              <a:rPr lang="en-US" b="1" dirty="0" smtClean="0"/>
              <a:t>successfully perform </a:t>
            </a:r>
            <a:r>
              <a:rPr lang="en-US" b="1" dirty="0"/>
              <a:t>work tasks.</a:t>
            </a:r>
          </a:p>
        </p:txBody>
      </p:sp>
    </p:spTree>
    <p:extLst>
      <p:ext uri="{BB962C8B-B14F-4D97-AF65-F5344CB8AC3E}">
        <p14:creationId xmlns:p14="http://schemas.microsoft.com/office/powerpoint/2010/main" val="3218461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7677355" cy="924475"/>
          </a:xfrm>
        </p:spPr>
        <p:txBody>
          <a:bodyPr/>
          <a:lstStyle/>
          <a:p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Learning Objectives</a:t>
            </a:r>
            <a:endParaRPr lang="en-US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935762685"/>
              </p:ext>
            </p:extLst>
          </p:nvPr>
        </p:nvGraphicFramePr>
        <p:xfrm>
          <a:off x="609600" y="1295400"/>
          <a:ext cx="7924800" cy="508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717551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75724"/>
            <a:ext cx="7601155" cy="924475"/>
          </a:xfrm>
        </p:spPr>
        <p:txBody>
          <a:bodyPr/>
          <a:lstStyle/>
          <a:p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Overview of the K-12 Service</a:t>
            </a:r>
            <a:b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Delivery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07361"/>
            <a:ext cx="7296355" cy="40514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Various </a:t>
            </a:r>
            <a:r>
              <a:rPr lang="en-US" sz="2000" b="1" dirty="0"/>
              <a:t>schooling options </a:t>
            </a:r>
            <a:r>
              <a:rPr lang="en-US" sz="2000" b="1" dirty="0" smtClean="0"/>
              <a:t>available: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dirty="0"/>
              <a:t>Traditional public </a:t>
            </a:r>
            <a:r>
              <a:rPr lang="en-US" sz="2000" b="1" dirty="0" smtClean="0"/>
              <a:t>schools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dirty="0"/>
              <a:t>Charter </a:t>
            </a:r>
            <a:r>
              <a:rPr lang="en-US" sz="2000" b="1" dirty="0" smtClean="0"/>
              <a:t>schools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dirty="0"/>
              <a:t>Alternative </a:t>
            </a:r>
            <a:r>
              <a:rPr lang="en-US" sz="2000" b="1" dirty="0" smtClean="0"/>
              <a:t>schools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dirty="0"/>
              <a:t>Private </a:t>
            </a:r>
            <a:r>
              <a:rPr lang="en-US" sz="2000" b="1" dirty="0" smtClean="0"/>
              <a:t>schools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dirty="0"/>
              <a:t>Magnet </a:t>
            </a:r>
            <a:r>
              <a:rPr lang="en-US" sz="2000" b="1" dirty="0" smtClean="0"/>
              <a:t>schools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dirty="0" smtClean="0"/>
              <a:t>Homeschooling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dirty="0"/>
              <a:t>Virtual schools</a:t>
            </a:r>
          </a:p>
        </p:txBody>
      </p:sp>
    </p:spTree>
    <p:extLst>
      <p:ext uri="{BB962C8B-B14F-4D97-AF65-F5344CB8AC3E}">
        <p14:creationId xmlns:p14="http://schemas.microsoft.com/office/powerpoint/2010/main" val="22560572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75724"/>
            <a:ext cx="7601155" cy="924475"/>
          </a:xfrm>
        </p:spPr>
        <p:txBody>
          <a:bodyPr/>
          <a:lstStyle/>
          <a:p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Overview of the K-12 Service</a:t>
            </a:r>
            <a:b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Delivery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807361"/>
            <a:ext cx="7372555" cy="40514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Different types of learners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dirty="0"/>
              <a:t>At-risk </a:t>
            </a:r>
            <a:r>
              <a:rPr lang="en-US" sz="2000" b="1" dirty="0" smtClean="0"/>
              <a:t>students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dirty="0"/>
              <a:t>Economically </a:t>
            </a:r>
            <a:r>
              <a:rPr lang="en-US" sz="2000" b="1" dirty="0" smtClean="0"/>
              <a:t>disadvantaged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dirty="0"/>
              <a:t>English as a Second Language (ESL</a:t>
            </a:r>
            <a:r>
              <a:rPr lang="en-US" sz="2000" b="1" dirty="0" smtClean="0"/>
              <a:t>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dirty="0"/>
              <a:t>Gifted and Talented </a:t>
            </a:r>
            <a:r>
              <a:rPr lang="en-US" sz="2000" b="1" dirty="0" smtClean="0"/>
              <a:t>Education (</a:t>
            </a:r>
            <a:r>
              <a:rPr lang="en-US" sz="2000" b="1" dirty="0"/>
              <a:t>GATE</a:t>
            </a:r>
            <a:r>
              <a:rPr lang="en-US" sz="2000" b="1" dirty="0" smtClean="0"/>
              <a:t>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dirty="0"/>
              <a:t>Foster </a:t>
            </a:r>
            <a:r>
              <a:rPr lang="en-US" sz="2000" b="1" dirty="0" smtClean="0"/>
              <a:t>youth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dirty="0"/>
              <a:t>Special education</a:t>
            </a:r>
          </a:p>
        </p:txBody>
      </p:sp>
    </p:spTree>
    <p:extLst>
      <p:ext uri="{BB962C8B-B14F-4D97-AF65-F5344CB8AC3E}">
        <p14:creationId xmlns:p14="http://schemas.microsoft.com/office/powerpoint/2010/main" val="42012597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675724"/>
            <a:ext cx="7372555" cy="924475"/>
          </a:xfrm>
        </p:spPr>
        <p:txBody>
          <a:bodyPr/>
          <a:lstStyle/>
          <a:p>
            <a:r>
              <a:rPr lang="en-US" sz="36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Key Educational Initiatives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807361"/>
            <a:ext cx="7143955" cy="405143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000" b="1" dirty="0"/>
              <a:t>Every Student Succeeds Act (ESSA</a:t>
            </a:r>
            <a:r>
              <a:rPr lang="en-US" sz="2000" b="1" dirty="0" smtClean="0"/>
              <a:t>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dirty="0"/>
              <a:t>Common Core </a:t>
            </a:r>
            <a:r>
              <a:rPr lang="en-US" sz="2000" b="1" dirty="0" smtClean="0"/>
              <a:t>Standards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dirty="0"/>
              <a:t>Race to the </a:t>
            </a:r>
            <a:r>
              <a:rPr lang="en-US" sz="2000" b="1" dirty="0" smtClean="0"/>
              <a:t>Top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dirty="0"/>
              <a:t>Schools and Libraries Program of </a:t>
            </a:r>
            <a:r>
              <a:rPr lang="en-US" sz="2000" b="1" dirty="0" smtClean="0"/>
              <a:t>the Universal </a:t>
            </a:r>
            <a:r>
              <a:rPr lang="en-US" sz="2000" b="1" dirty="0"/>
              <a:t>Service </a:t>
            </a:r>
            <a:r>
              <a:rPr lang="en-US" sz="2000" b="1" dirty="0" smtClean="0"/>
              <a:t>Fund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dirty="0"/>
              <a:t>Science, Technology, </a:t>
            </a:r>
            <a:r>
              <a:rPr lang="en-US" sz="2000" b="1" dirty="0" smtClean="0"/>
              <a:t>Engineering and </a:t>
            </a:r>
            <a:r>
              <a:rPr lang="en-US" sz="2000" b="1" dirty="0"/>
              <a:t>Mathematics (STEM</a:t>
            </a:r>
            <a:r>
              <a:rPr lang="en-US" sz="2000" b="1" dirty="0" smtClean="0"/>
              <a:t>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dirty="0"/>
              <a:t>Standardized to High Stakes </a:t>
            </a:r>
            <a:r>
              <a:rPr lang="en-US" sz="2000" b="1" dirty="0" smtClean="0"/>
              <a:t>Testing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9211275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75724"/>
            <a:ext cx="7143955" cy="924475"/>
          </a:xfrm>
        </p:spPr>
        <p:txBody>
          <a:bodyPr/>
          <a:lstStyle/>
          <a:p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Other Laws Influencing the </a:t>
            </a:r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Public School </a:t>
            </a:r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200" b="1" dirty="0"/>
              <a:t>Family Education Rights and </a:t>
            </a:r>
            <a:r>
              <a:rPr lang="en-US" sz="2200" b="1" dirty="0" smtClean="0"/>
              <a:t>Privacy Act </a:t>
            </a:r>
            <a:r>
              <a:rPr lang="en-US" sz="2200" b="1" dirty="0"/>
              <a:t>(FERPA</a:t>
            </a:r>
            <a:r>
              <a:rPr lang="en-US" sz="2200" b="1" dirty="0" smtClean="0"/>
              <a:t>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200" b="1" dirty="0"/>
              <a:t>Individuals with Disabilities </a:t>
            </a:r>
            <a:r>
              <a:rPr lang="en-US" sz="2200" b="1" dirty="0" smtClean="0"/>
              <a:t>Education Act </a:t>
            </a:r>
            <a:r>
              <a:rPr lang="en-US" sz="2200" b="1" dirty="0"/>
              <a:t>(IDEA</a:t>
            </a:r>
            <a:r>
              <a:rPr lang="en-US" sz="2200" b="1" dirty="0" smtClean="0"/>
              <a:t>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200" b="1" dirty="0"/>
              <a:t>Workforce Innovations </a:t>
            </a:r>
            <a:r>
              <a:rPr lang="en-US" sz="2200" b="1" dirty="0" smtClean="0"/>
              <a:t>and Opportunities </a:t>
            </a:r>
            <a:r>
              <a:rPr lang="en-US" sz="2200" b="1" dirty="0"/>
              <a:t>Act (WIOA</a:t>
            </a:r>
            <a:r>
              <a:rPr lang="en-US" sz="2200" b="1" dirty="0" smtClean="0"/>
              <a:t>)</a:t>
            </a:r>
            <a:endParaRPr lang="en-US" sz="2200" b="1" dirty="0"/>
          </a:p>
        </p:txBody>
      </p:sp>
    </p:spTree>
    <p:extLst>
      <p:ext uri="{BB962C8B-B14F-4D97-AF65-F5344CB8AC3E}">
        <p14:creationId xmlns:p14="http://schemas.microsoft.com/office/powerpoint/2010/main" val="12817282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75724"/>
            <a:ext cx="7696200" cy="924475"/>
          </a:xfrm>
        </p:spPr>
        <p:txBody>
          <a:bodyPr/>
          <a:lstStyle/>
          <a:p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Career Development </a:t>
            </a:r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Approaches and </a:t>
            </a:r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Activities by Grade Level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807361"/>
            <a:ext cx="7391400" cy="40514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b="1" dirty="0"/>
              <a:t>NCDA Career Development </a:t>
            </a:r>
            <a:r>
              <a:rPr lang="en-US" sz="2200" b="1" dirty="0" smtClean="0"/>
              <a:t>Policy Statements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200" b="1" dirty="0"/>
              <a:t>Career development related activities </a:t>
            </a:r>
            <a:endParaRPr lang="en-US" sz="2200" b="1" dirty="0" smtClean="0"/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000" b="1" dirty="0" smtClean="0"/>
              <a:t>For K-5 students </a:t>
            </a:r>
            <a:r>
              <a:rPr lang="en-US" sz="2000" b="1" dirty="0"/>
              <a:t>primarily focus on </a:t>
            </a:r>
            <a:r>
              <a:rPr lang="en-US" sz="2000" b="1" dirty="0" smtClean="0"/>
              <a:t>awareness</a:t>
            </a:r>
            <a:r>
              <a:rPr lang="en-US" sz="2000" b="1" dirty="0"/>
              <a:t> </a:t>
            </a:r>
            <a:r>
              <a:rPr lang="en-US" sz="2000" b="1" dirty="0" smtClean="0"/>
              <a:t>activities</a:t>
            </a:r>
            <a:endParaRPr lang="en-US" sz="2000" b="1" dirty="0"/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000" b="1" dirty="0" smtClean="0"/>
              <a:t>For </a:t>
            </a:r>
            <a:r>
              <a:rPr lang="en-US" sz="2000" b="1" dirty="0"/>
              <a:t>grades </a:t>
            </a:r>
            <a:r>
              <a:rPr lang="en-US" sz="2000" b="1" dirty="0" smtClean="0"/>
              <a:t>6-8, </a:t>
            </a:r>
            <a:r>
              <a:rPr lang="en-US" sz="2000" b="1" dirty="0"/>
              <a:t>primarily focus on </a:t>
            </a:r>
            <a:r>
              <a:rPr lang="en-US" sz="2000" b="1" dirty="0" smtClean="0"/>
              <a:t>exploration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000" b="1" dirty="0"/>
              <a:t>Focus in grades 9-12 should be on </a:t>
            </a:r>
            <a:r>
              <a:rPr lang="en-US" sz="2000" b="1" dirty="0" smtClean="0"/>
              <a:t>investigation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9914247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543800" cy="924475"/>
          </a:xfrm>
        </p:spPr>
        <p:txBody>
          <a:bodyPr/>
          <a:lstStyle/>
          <a:p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Key Service Delivery Strategies </a:t>
            </a:r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in the </a:t>
            </a:r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K-12 Setting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620000" cy="4876799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b="1" dirty="0" smtClean="0"/>
              <a:t>Considerations </a:t>
            </a:r>
            <a:r>
              <a:rPr lang="en-US" b="1" dirty="0"/>
              <a:t>for Service </a:t>
            </a:r>
            <a:r>
              <a:rPr lang="en-US" b="1" dirty="0" smtClean="0"/>
              <a:t>Delivery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1800" b="1" dirty="0" smtClean="0"/>
              <a:t>Work </a:t>
            </a:r>
            <a:r>
              <a:rPr lang="en-US" sz="1800" b="1" dirty="0"/>
              <a:t>with teachers to provide ways </a:t>
            </a:r>
            <a:r>
              <a:rPr lang="en-US" sz="1800" b="1" dirty="0" smtClean="0"/>
              <a:t>to infuse </a:t>
            </a:r>
            <a:r>
              <a:rPr lang="en-US" sz="1800" b="1" dirty="0"/>
              <a:t>career information in their </a:t>
            </a:r>
            <a:r>
              <a:rPr lang="en-US" sz="1800" b="1" dirty="0" smtClean="0"/>
              <a:t>lessons</a:t>
            </a:r>
            <a:endParaRPr lang="en-US" sz="1800" b="1" dirty="0"/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1800" b="1" dirty="0" smtClean="0"/>
              <a:t>Present </a:t>
            </a:r>
            <a:r>
              <a:rPr lang="en-US" sz="1800" b="1" dirty="0"/>
              <a:t>lessons during class time </a:t>
            </a:r>
            <a:r>
              <a:rPr lang="en-US" sz="1800" b="1" dirty="0" smtClean="0"/>
              <a:t>when invited </a:t>
            </a:r>
            <a:r>
              <a:rPr lang="en-US" sz="1800" b="1" dirty="0"/>
              <a:t>to the </a:t>
            </a:r>
            <a:r>
              <a:rPr lang="en-US" sz="1800" b="1" dirty="0" smtClean="0"/>
              <a:t>classroom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/>
              <a:t>Academic and Career </a:t>
            </a:r>
            <a:r>
              <a:rPr lang="en-US" b="1" dirty="0" smtClean="0"/>
              <a:t>Plans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1800" b="1" dirty="0" smtClean="0"/>
              <a:t>Create </a:t>
            </a:r>
            <a:r>
              <a:rPr lang="en-US" sz="1800" b="1" dirty="0"/>
              <a:t>a long-term academic plan with </a:t>
            </a:r>
            <a:r>
              <a:rPr lang="en-US" sz="1800" b="1" dirty="0" smtClean="0"/>
              <a:t>a focus </a:t>
            </a:r>
            <a:r>
              <a:rPr lang="en-US" sz="1800" b="1" dirty="0"/>
              <a:t>on post-secondary college and career </a:t>
            </a:r>
            <a:r>
              <a:rPr lang="en-US" sz="1800" b="1" dirty="0" smtClean="0"/>
              <a:t>readiness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/>
              <a:t>Engaging </a:t>
            </a:r>
            <a:r>
              <a:rPr lang="en-US" b="1" dirty="0" smtClean="0"/>
              <a:t>Parents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1800" b="1" dirty="0" smtClean="0"/>
              <a:t>Will </a:t>
            </a:r>
            <a:r>
              <a:rPr lang="en-US" sz="1800" b="1" dirty="0"/>
              <a:t>increase the </a:t>
            </a:r>
            <a:r>
              <a:rPr lang="en-US" sz="1800" b="1" dirty="0" smtClean="0"/>
              <a:t>effectiveness of </a:t>
            </a:r>
            <a:r>
              <a:rPr lang="en-US" sz="1800" b="1" dirty="0"/>
              <a:t>their career development </a:t>
            </a:r>
            <a:r>
              <a:rPr lang="en-US" sz="1800" b="1" dirty="0" smtClean="0"/>
              <a:t>interventions</a:t>
            </a:r>
            <a:endParaRPr lang="en-US" sz="1800" b="1" dirty="0"/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1800" b="1" dirty="0"/>
              <a:t>Parents are the first and most </a:t>
            </a:r>
            <a:r>
              <a:rPr lang="en-US" sz="1800" b="1" dirty="0" smtClean="0"/>
              <a:t>important influence </a:t>
            </a:r>
            <a:r>
              <a:rPr lang="en-US" sz="1800" b="1" dirty="0"/>
              <a:t>on their children’s educational </a:t>
            </a:r>
            <a:r>
              <a:rPr lang="en-US" sz="1800" b="1" dirty="0" smtClean="0"/>
              <a:t>and career decisions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42925125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K-12 Career Assessment Strategies</a:t>
            </a:r>
            <a:br>
              <a:rPr lang="en-US" dirty="0"/>
            </a:br>
            <a:r>
              <a:rPr lang="en-US" dirty="0"/>
              <a:t>and Best Practices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000" b="1" dirty="0" smtClean="0"/>
              <a:t>Variety </a:t>
            </a:r>
            <a:r>
              <a:rPr lang="en-US" sz="2000" b="1" dirty="0"/>
              <a:t>of </a:t>
            </a:r>
            <a:r>
              <a:rPr lang="en-US" sz="2000" b="1" dirty="0" smtClean="0"/>
              <a:t>purposes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dirty="0" smtClean="0"/>
              <a:t>focus </a:t>
            </a:r>
            <a:r>
              <a:rPr lang="en-US" sz="2000" b="1" dirty="0"/>
              <a:t>should </a:t>
            </a:r>
            <a:r>
              <a:rPr lang="en-US" sz="2000" b="1" dirty="0" smtClean="0"/>
              <a:t>be on </a:t>
            </a:r>
            <a:r>
              <a:rPr lang="en-US" sz="2000" b="1" dirty="0"/>
              <a:t>helping students (and parents) </a:t>
            </a:r>
            <a:r>
              <a:rPr lang="en-US" sz="2000" b="1" dirty="0" smtClean="0"/>
              <a:t>understand their </a:t>
            </a:r>
            <a:r>
              <a:rPr lang="en-US" sz="2000" b="1" dirty="0"/>
              <a:t>career needs and </a:t>
            </a:r>
            <a:r>
              <a:rPr lang="en-US" sz="2000" b="1" dirty="0" smtClean="0"/>
              <a:t>possibilities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dirty="0"/>
              <a:t>Assessment should always be centered </a:t>
            </a:r>
            <a:r>
              <a:rPr lang="en-US" sz="2000" b="1" dirty="0" smtClean="0"/>
              <a:t>on supporting </a:t>
            </a:r>
            <a:r>
              <a:rPr lang="en-US" sz="2000" b="1" dirty="0"/>
              <a:t>the welfare and best interests of </a:t>
            </a:r>
            <a:r>
              <a:rPr lang="en-US" sz="2000" b="1" dirty="0" smtClean="0"/>
              <a:t>the student</a:t>
            </a:r>
            <a:r>
              <a:rPr lang="en-US" sz="2000" b="1" dirty="0"/>
              <a:t>. </a:t>
            </a:r>
            <a:endParaRPr lang="en-US" sz="2000" b="1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dirty="0" smtClean="0"/>
              <a:t>Both </a:t>
            </a:r>
            <a:r>
              <a:rPr lang="en-US" sz="2000" b="1" dirty="0"/>
              <a:t>informal and formal </a:t>
            </a:r>
            <a:r>
              <a:rPr lang="en-US" sz="2000" b="1" dirty="0" smtClean="0"/>
              <a:t>assessments can </a:t>
            </a:r>
            <a:r>
              <a:rPr lang="en-US" sz="2000" b="1" dirty="0"/>
              <a:t>be useful for student career development</a:t>
            </a:r>
          </a:p>
        </p:txBody>
      </p:sp>
    </p:spTree>
    <p:extLst>
      <p:ext uri="{BB962C8B-B14F-4D97-AF65-F5344CB8AC3E}">
        <p14:creationId xmlns:p14="http://schemas.microsoft.com/office/powerpoint/2010/main" val="3761579961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Summ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umm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2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30000"/>
                <a:lumMod val="10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7580</TotalTime>
  <Words>712</Words>
  <Application>Microsoft Office PowerPoint</Application>
  <PresentationFormat>On-screen Show (4:3)</PresentationFormat>
  <Paragraphs>101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Courier New</vt:lpstr>
      <vt:lpstr>Trebuchet MS</vt:lpstr>
      <vt:lpstr>Verdana</vt:lpstr>
      <vt:lpstr>Wingdings</vt:lpstr>
      <vt:lpstr>Wingdings 2</vt:lpstr>
      <vt:lpstr>Theme1</vt:lpstr>
      <vt:lpstr>Chapter 13 Career Development Services for K-12 Students</vt:lpstr>
      <vt:lpstr>Learning Objectives</vt:lpstr>
      <vt:lpstr>Overview of the K-12 Service Delivery System</vt:lpstr>
      <vt:lpstr>Overview of the K-12 Service Delivery System</vt:lpstr>
      <vt:lpstr>Key Educational Initiatives</vt:lpstr>
      <vt:lpstr>Other Laws Influencing the Public School System</vt:lpstr>
      <vt:lpstr>Career Development Approaches and Activities by Grade Level</vt:lpstr>
      <vt:lpstr>Key Service Delivery Strategies in the K-12 Setting</vt:lpstr>
      <vt:lpstr>K-12 Career Assessment Strategies and Best Practices</vt:lpstr>
      <vt:lpstr>Career Assessment by Grade Level</vt:lpstr>
      <vt:lpstr>Other Assessment Consideration – Evaluating Potential Barriers</vt:lpstr>
      <vt:lpstr>Exploration of Post-Secondary Systems Navigation</vt:lpstr>
      <vt:lpstr>Best Practices for K-12 Career Development Activities</vt:lpstr>
      <vt:lpstr>Employability Skills Resources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13</dc:title>
  <dc:creator>Shirley</dc:creator>
  <cp:lastModifiedBy>MaryAnn Powell</cp:lastModifiedBy>
  <cp:revision>13</cp:revision>
  <dcterms:created xsi:type="dcterms:W3CDTF">2017-08-18T04:20:11Z</dcterms:created>
  <dcterms:modified xsi:type="dcterms:W3CDTF">2017-09-19T13:53:48Z</dcterms:modified>
</cp:coreProperties>
</file>