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6"/>
  </p:notesMasterIdLst>
  <p:sldIdLst>
    <p:sldId id="301" r:id="rId2"/>
    <p:sldId id="302" r:id="rId3"/>
    <p:sldId id="320" r:id="rId4"/>
    <p:sldId id="319" r:id="rId5"/>
    <p:sldId id="303" r:id="rId6"/>
    <p:sldId id="324" r:id="rId7"/>
    <p:sldId id="304" r:id="rId8"/>
    <p:sldId id="325" r:id="rId9"/>
    <p:sldId id="305" r:id="rId10"/>
    <p:sldId id="309" r:id="rId11"/>
    <p:sldId id="321" r:id="rId12"/>
    <p:sldId id="322" r:id="rId13"/>
    <p:sldId id="317" r:id="rId14"/>
    <p:sldId id="323" r:id="rId15"/>
  </p:sldIdLst>
  <p:sldSz cx="9144000" cy="6858000" type="screen4x3"/>
  <p:notesSz cx="6858000" cy="9144000"/>
  <p:defaultTextStyle>
    <a:defPPr>
      <a:defRPr lang="en-US"/>
    </a:defPPr>
    <a:lvl1pPr algn="ctr" rtl="0" fontAlgn="base">
      <a:lnSpc>
        <a:spcPct val="90000"/>
      </a:lnSpc>
      <a:spcBef>
        <a:spcPct val="20000"/>
      </a:spcBef>
      <a:spcAft>
        <a:spcPct val="0"/>
      </a:spcAft>
      <a:defRPr sz="2800" kern="1200">
        <a:solidFill>
          <a:srgbClr val="DDDDDD"/>
        </a:solidFill>
        <a:latin typeface="Gill Sans MT" pitchFamily="-107" charset="-18"/>
        <a:ea typeface="+mn-ea"/>
        <a:cs typeface="+mn-cs"/>
      </a:defRPr>
    </a:lvl1pPr>
    <a:lvl2pPr marL="457200" algn="ctr" rtl="0" fontAlgn="base">
      <a:lnSpc>
        <a:spcPct val="90000"/>
      </a:lnSpc>
      <a:spcBef>
        <a:spcPct val="20000"/>
      </a:spcBef>
      <a:spcAft>
        <a:spcPct val="0"/>
      </a:spcAft>
      <a:defRPr sz="2800" kern="1200">
        <a:solidFill>
          <a:srgbClr val="DDDDDD"/>
        </a:solidFill>
        <a:latin typeface="Gill Sans MT" pitchFamily="-107" charset="-18"/>
        <a:ea typeface="+mn-ea"/>
        <a:cs typeface="+mn-cs"/>
      </a:defRPr>
    </a:lvl2pPr>
    <a:lvl3pPr marL="914400" algn="ctr" rtl="0" fontAlgn="base">
      <a:lnSpc>
        <a:spcPct val="90000"/>
      </a:lnSpc>
      <a:spcBef>
        <a:spcPct val="20000"/>
      </a:spcBef>
      <a:spcAft>
        <a:spcPct val="0"/>
      </a:spcAft>
      <a:defRPr sz="2800" kern="1200">
        <a:solidFill>
          <a:srgbClr val="DDDDDD"/>
        </a:solidFill>
        <a:latin typeface="Gill Sans MT" pitchFamily="-107" charset="-18"/>
        <a:ea typeface="+mn-ea"/>
        <a:cs typeface="+mn-cs"/>
      </a:defRPr>
    </a:lvl3pPr>
    <a:lvl4pPr marL="1371600" algn="ctr" rtl="0" fontAlgn="base">
      <a:lnSpc>
        <a:spcPct val="90000"/>
      </a:lnSpc>
      <a:spcBef>
        <a:spcPct val="20000"/>
      </a:spcBef>
      <a:spcAft>
        <a:spcPct val="0"/>
      </a:spcAft>
      <a:defRPr sz="2800" kern="1200">
        <a:solidFill>
          <a:srgbClr val="DDDDDD"/>
        </a:solidFill>
        <a:latin typeface="Gill Sans MT" pitchFamily="-107" charset="-18"/>
        <a:ea typeface="+mn-ea"/>
        <a:cs typeface="+mn-cs"/>
      </a:defRPr>
    </a:lvl4pPr>
    <a:lvl5pPr marL="1828800" algn="ctr" rtl="0" fontAlgn="base">
      <a:lnSpc>
        <a:spcPct val="90000"/>
      </a:lnSpc>
      <a:spcBef>
        <a:spcPct val="20000"/>
      </a:spcBef>
      <a:spcAft>
        <a:spcPct val="0"/>
      </a:spcAft>
      <a:defRPr sz="2800" kern="1200">
        <a:solidFill>
          <a:srgbClr val="DDDDDD"/>
        </a:solidFill>
        <a:latin typeface="Gill Sans MT" pitchFamily="-107" charset="-18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DDDDDD"/>
        </a:solidFill>
        <a:latin typeface="Gill Sans MT" pitchFamily="-107" charset="-18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DDDDDD"/>
        </a:solidFill>
        <a:latin typeface="Gill Sans MT" pitchFamily="-107" charset="-18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DDDDDD"/>
        </a:solidFill>
        <a:latin typeface="Gill Sans MT" pitchFamily="-107" charset="-18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DDDDDD"/>
        </a:solidFill>
        <a:latin typeface="Gill Sans MT" pitchFamily="-107" charset="-1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FFFF66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8" autoAdjust="0"/>
    <p:restoredTop sz="94701" autoAdjust="0"/>
  </p:normalViewPr>
  <p:slideViewPr>
    <p:cSldViewPr>
      <p:cViewPr varScale="1">
        <p:scale>
          <a:sx n="103" d="100"/>
          <a:sy n="103" d="100"/>
        </p:scale>
        <p:origin x="25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AB9694-B48C-42B8-961F-1EFBD876D3C5}" type="doc">
      <dgm:prSet loTypeId="urn:microsoft.com/office/officeart/2005/8/layout/vList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5A9271A-1411-4039-850F-A47AD0FE4279}">
      <dgm:prSet phldrT="[Text]"/>
      <dgm:spPr/>
      <dgm:t>
        <a:bodyPr/>
        <a:lstStyle/>
        <a:p>
          <a:r>
            <a:rPr lang="en-US" b="1" dirty="0" smtClean="0"/>
            <a:t>1. Describe the dimensions of diversity and multiculturalism that exist in the workplace</a:t>
          </a:r>
          <a:endParaRPr lang="en-US" b="1" dirty="0"/>
        </a:p>
      </dgm:t>
    </dgm:pt>
    <dgm:pt modelId="{BB2955B0-618B-45E5-A572-C10789FA17F6}" type="parTrans" cxnId="{7ABFE949-888C-44D8-8F79-A5EEF5A462FC}">
      <dgm:prSet/>
      <dgm:spPr/>
      <dgm:t>
        <a:bodyPr/>
        <a:lstStyle/>
        <a:p>
          <a:endParaRPr lang="en-US"/>
        </a:p>
      </dgm:t>
    </dgm:pt>
    <dgm:pt modelId="{C992474F-B41B-4287-9EB1-0552806D1EE7}" type="sibTrans" cxnId="{7ABFE949-888C-44D8-8F79-A5EEF5A462FC}">
      <dgm:prSet/>
      <dgm:spPr/>
      <dgm:t>
        <a:bodyPr/>
        <a:lstStyle/>
        <a:p>
          <a:endParaRPr lang="en-US"/>
        </a:p>
      </dgm:t>
    </dgm:pt>
    <dgm:pt modelId="{935660B9-C4B4-4092-BA9F-33D19685ED84}">
      <dgm:prSet/>
      <dgm:spPr/>
      <dgm:t>
        <a:bodyPr/>
        <a:lstStyle/>
        <a:p>
          <a:r>
            <a:rPr lang="en-US" b="1" dirty="0" smtClean="0"/>
            <a:t>2. Recognize your own attitudes toward diverse populations.</a:t>
          </a:r>
          <a:endParaRPr lang="en-US" b="1" dirty="0"/>
        </a:p>
      </dgm:t>
    </dgm:pt>
    <dgm:pt modelId="{C9EBDCAA-CE4F-4F62-A647-BE1C14E0EF32}" type="parTrans" cxnId="{E924FC70-27A9-40ED-BBE0-7161B6990F8C}">
      <dgm:prSet/>
      <dgm:spPr/>
      <dgm:t>
        <a:bodyPr/>
        <a:lstStyle/>
        <a:p>
          <a:endParaRPr lang="en-US"/>
        </a:p>
      </dgm:t>
    </dgm:pt>
    <dgm:pt modelId="{ED7208E0-96E6-491D-944C-6FCC64ACD2EF}" type="sibTrans" cxnId="{E924FC70-27A9-40ED-BBE0-7161B6990F8C}">
      <dgm:prSet/>
      <dgm:spPr/>
      <dgm:t>
        <a:bodyPr/>
        <a:lstStyle/>
        <a:p>
          <a:endParaRPr lang="en-US"/>
        </a:p>
      </dgm:t>
    </dgm:pt>
    <dgm:pt modelId="{23976558-7B0C-42DF-97B4-29823A81A7A7}">
      <dgm:prSet/>
      <dgm:spPr/>
      <dgm:t>
        <a:bodyPr/>
        <a:lstStyle/>
        <a:p>
          <a:r>
            <a:rPr lang="en-US" b="1" dirty="0" smtClean="0"/>
            <a:t>3. Explain the importance of multicultural awareness for a career services provider.</a:t>
          </a:r>
          <a:endParaRPr lang="en-US" b="1" dirty="0"/>
        </a:p>
      </dgm:t>
    </dgm:pt>
    <dgm:pt modelId="{55F272EB-A33E-46D6-8A64-86C43A8C34E5}" type="parTrans" cxnId="{69B480C5-57B0-4E78-868B-FD5DFBD16806}">
      <dgm:prSet/>
      <dgm:spPr/>
      <dgm:t>
        <a:bodyPr/>
        <a:lstStyle/>
        <a:p>
          <a:endParaRPr lang="en-US"/>
        </a:p>
      </dgm:t>
    </dgm:pt>
    <dgm:pt modelId="{E73BBD67-BAD6-46FB-90D5-39CCF151B301}" type="sibTrans" cxnId="{69B480C5-57B0-4E78-868B-FD5DFBD16806}">
      <dgm:prSet/>
      <dgm:spPr/>
      <dgm:t>
        <a:bodyPr/>
        <a:lstStyle/>
        <a:p>
          <a:endParaRPr lang="en-US"/>
        </a:p>
      </dgm:t>
    </dgm:pt>
    <dgm:pt modelId="{0F0AF374-3B66-4010-A334-3146FDD5CEC5}">
      <dgm:prSet/>
      <dgm:spPr/>
      <dgm:t>
        <a:bodyPr/>
        <a:lstStyle/>
        <a:p>
          <a:r>
            <a:rPr lang="en-US" b="1" dirty="0" smtClean="0"/>
            <a:t>4. Express the complex diversity of the American workforce.</a:t>
          </a:r>
          <a:endParaRPr lang="en-US" b="1" dirty="0"/>
        </a:p>
      </dgm:t>
    </dgm:pt>
    <dgm:pt modelId="{F09FCDD3-64A0-44B4-8569-90C26C9A969C}" type="parTrans" cxnId="{9F1F5A23-B029-4DCD-A254-22B00DA6C9E3}">
      <dgm:prSet/>
      <dgm:spPr/>
      <dgm:t>
        <a:bodyPr/>
        <a:lstStyle/>
        <a:p>
          <a:endParaRPr lang="en-US"/>
        </a:p>
      </dgm:t>
    </dgm:pt>
    <dgm:pt modelId="{A6D70783-E387-46D8-8188-F86F82A9D64C}" type="sibTrans" cxnId="{9F1F5A23-B029-4DCD-A254-22B00DA6C9E3}">
      <dgm:prSet/>
      <dgm:spPr/>
      <dgm:t>
        <a:bodyPr/>
        <a:lstStyle/>
        <a:p>
          <a:endParaRPr lang="en-US"/>
        </a:p>
      </dgm:t>
    </dgm:pt>
    <dgm:pt modelId="{A2FB6553-EF7A-4CAD-8F74-CF748D3110F2}">
      <dgm:prSet/>
      <dgm:spPr/>
      <dgm:t>
        <a:bodyPr/>
        <a:lstStyle/>
        <a:p>
          <a:r>
            <a:rPr lang="en-US" b="1" dirty="0" smtClean="0"/>
            <a:t>5. Describe the characteristics that a culturally-competent person uses in working with multicultural populations.</a:t>
          </a:r>
          <a:endParaRPr lang="en-US" b="1" dirty="0"/>
        </a:p>
      </dgm:t>
    </dgm:pt>
    <dgm:pt modelId="{205991EE-CFA7-4D00-9E47-C29B38F0244C}" type="parTrans" cxnId="{67A0EE55-81F0-4217-959A-291A173BC11D}">
      <dgm:prSet/>
      <dgm:spPr/>
      <dgm:t>
        <a:bodyPr/>
        <a:lstStyle/>
        <a:p>
          <a:endParaRPr lang="en-US"/>
        </a:p>
      </dgm:t>
    </dgm:pt>
    <dgm:pt modelId="{0AEA49C2-04E3-44B3-A797-D381EC7ED85B}" type="sibTrans" cxnId="{67A0EE55-81F0-4217-959A-291A173BC11D}">
      <dgm:prSet/>
      <dgm:spPr/>
      <dgm:t>
        <a:bodyPr/>
        <a:lstStyle/>
        <a:p>
          <a:endParaRPr lang="en-US"/>
        </a:p>
      </dgm:t>
    </dgm:pt>
    <dgm:pt modelId="{1CCB67EF-14DC-4BB5-9266-F392F2631DA9}" type="pres">
      <dgm:prSet presAssocID="{FDAB9694-B48C-42B8-961F-1EFBD876D3C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626143-F1F8-403B-ABB2-FAD6AFE76C24}" type="pres">
      <dgm:prSet presAssocID="{A5A9271A-1411-4039-850F-A47AD0FE4279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FA4287-DAE9-4605-8735-F92DCE72270D}" type="pres">
      <dgm:prSet presAssocID="{C992474F-B41B-4287-9EB1-0552806D1EE7}" presName="spacer" presStyleCnt="0"/>
      <dgm:spPr/>
    </dgm:pt>
    <dgm:pt modelId="{75DCA2A8-E010-4D9C-93D9-4CB38A8E7181}" type="pres">
      <dgm:prSet presAssocID="{935660B9-C4B4-4092-BA9F-33D19685ED8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455E20-D297-49DC-A0D6-1ED561ED3554}" type="pres">
      <dgm:prSet presAssocID="{ED7208E0-96E6-491D-944C-6FCC64ACD2EF}" presName="spacer" presStyleCnt="0"/>
      <dgm:spPr/>
    </dgm:pt>
    <dgm:pt modelId="{B46B0C67-5C59-435B-8B8A-536641ACA473}" type="pres">
      <dgm:prSet presAssocID="{23976558-7B0C-42DF-97B4-29823A81A7A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1746AE-29A3-445F-8EB0-3712F87DDAB6}" type="pres">
      <dgm:prSet presAssocID="{E73BBD67-BAD6-46FB-90D5-39CCF151B301}" presName="spacer" presStyleCnt="0"/>
      <dgm:spPr/>
    </dgm:pt>
    <dgm:pt modelId="{96B7F9E4-9864-454B-99BD-3F38A6AF9CE9}" type="pres">
      <dgm:prSet presAssocID="{0F0AF374-3B66-4010-A334-3146FDD5CEC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4B80F2-D7D2-4044-AB4A-A85E9E94347E}" type="pres">
      <dgm:prSet presAssocID="{A6D70783-E387-46D8-8188-F86F82A9D64C}" presName="spacer" presStyleCnt="0"/>
      <dgm:spPr/>
    </dgm:pt>
    <dgm:pt modelId="{E283CE30-131E-4734-9A4D-31F7AE8B15F9}" type="pres">
      <dgm:prSet presAssocID="{A2FB6553-EF7A-4CAD-8F74-CF748D3110F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FD998EB-00F3-4BDF-AAFB-FA2C2611BFB7}" type="presOf" srcId="{FDAB9694-B48C-42B8-961F-1EFBD876D3C5}" destId="{1CCB67EF-14DC-4BB5-9266-F392F2631DA9}" srcOrd="0" destOrd="0" presId="urn:microsoft.com/office/officeart/2005/8/layout/vList2"/>
    <dgm:cxn modelId="{E402299A-6988-401A-88C1-4F743EAF3577}" type="presOf" srcId="{A2FB6553-EF7A-4CAD-8F74-CF748D3110F2}" destId="{E283CE30-131E-4734-9A4D-31F7AE8B15F9}" srcOrd="0" destOrd="0" presId="urn:microsoft.com/office/officeart/2005/8/layout/vList2"/>
    <dgm:cxn modelId="{CCE8BC44-C2BB-48BE-9D51-E16A3AE7EA5E}" type="presOf" srcId="{A5A9271A-1411-4039-850F-A47AD0FE4279}" destId="{1A626143-F1F8-403B-ABB2-FAD6AFE76C24}" srcOrd="0" destOrd="0" presId="urn:microsoft.com/office/officeart/2005/8/layout/vList2"/>
    <dgm:cxn modelId="{67A0EE55-81F0-4217-959A-291A173BC11D}" srcId="{FDAB9694-B48C-42B8-961F-1EFBD876D3C5}" destId="{A2FB6553-EF7A-4CAD-8F74-CF748D3110F2}" srcOrd="4" destOrd="0" parTransId="{205991EE-CFA7-4D00-9E47-C29B38F0244C}" sibTransId="{0AEA49C2-04E3-44B3-A797-D381EC7ED85B}"/>
    <dgm:cxn modelId="{C0E59887-A7FC-4238-B851-79F2FC2B9F9C}" type="presOf" srcId="{23976558-7B0C-42DF-97B4-29823A81A7A7}" destId="{B46B0C67-5C59-435B-8B8A-536641ACA473}" srcOrd="0" destOrd="0" presId="urn:microsoft.com/office/officeart/2005/8/layout/vList2"/>
    <dgm:cxn modelId="{5ADEECCD-CB45-4185-A40E-A80DC7829549}" type="presOf" srcId="{935660B9-C4B4-4092-BA9F-33D19685ED84}" destId="{75DCA2A8-E010-4D9C-93D9-4CB38A8E7181}" srcOrd="0" destOrd="0" presId="urn:microsoft.com/office/officeart/2005/8/layout/vList2"/>
    <dgm:cxn modelId="{69B480C5-57B0-4E78-868B-FD5DFBD16806}" srcId="{FDAB9694-B48C-42B8-961F-1EFBD876D3C5}" destId="{23976558-7B0C-42DF-97B4-29823A81A7A7}" srcOrd="2" destOrd="0" parTransId="{55F272EB-A33E-46D6-8A64-86C43A8C34E5}" sibTransId="{E73BBD67-BAD6-46FB-90D5-39CCF151B301}"/>
    <dgm:cxn modelId="{E924FC70-27A9-40ED-BBE0-7161B6990F8C}" srcId="{FDAB9694-B48C-42B8-961F-1EFBD876D3C5}" destId="{935660B9-C4B4-4092-BA9F-33D19685ED84}" srcOrd="1" destOrd="0" parTransId="{C9EBDCAA-CE4F-4F62-A647-BE1C14E0EF32}" sibTransId="{ED7208E0-96E6-491D-944C-6FCC64ACD2EF}"/>
    <dgm:cxn modelId="{98D965CA-65EE-4BFE-92C9-BB82425E2C33}" type="presOf" srcId="{0F0AF374-3B66-4010-A334-3146FDD5CEC5}" destId="{96B7F9E4-9864-454B-99BD-3F38A6AF9CE9}" srcOrd="0" destOrd="0" presId="urn:microsoft.com/office/officeart/2005/8/layout/vList2"/>
    <dgm:cxn modelId="{9F1F5A23-B029-4DCD-A254-22B00DA6C9E3}" srcId="{FDAB9694-B48C-42B8-961F-1EFBD876D3C5}" destId="{0F0AF374-3B66-4010-A334-3146FDD5CEC5}" srcOrd="3" destOrd="0" parTransId="{F09FCDD3-64A0-44B4-8569-90C26C9A969C}" sibTransId="{A6D70783-E387-46D8-8188-F86F82A9D64C}"/>
    <dgm:cxn modelId="{7ABFE949-888C-44D8-8F79-A5EEF5A462FC}" srcId="{FDAB9694-B48C-42B8-961F-1EFBD876D3C5}" destId="{A5A9271A-1411-4039-850F-A47AD0FE4279}" srcOrd="0" destOrd="0" parTransId="{BB2955B0-618B-45E5-A572-C10789FA17F6}" sibTransId="{C992474F-B41B-4287-9EB1-0552806D1EE7}"/>
    <dgm:cxn modelId="{618175C8-C6F3-4E6F-9BBD-7EBF2159AF15}" type="presParOf" srcId="{1CCB67EF-14DC-4BB5-9266-F392F2631DA9}" destId="{1A626143-F1F8-403B-ABB2-FAD6AFE76C24}" srcOrd="0" destOrd="0" presId="urn:microsoft.com/office/officeart/2005/8/layout/vList2"/>
    <dgm:cxn modelId="{8358233B-9117-43F2-8D68-9C9B9F6DA6D7}" type="presParOf" srcId="{1CCB67EF-14DC-4BB5-9266-F392F2631DA9}" destId="{3AFA4287-DAE9-4605-8735-F92DCE72270D}" srcOrd="1" destOrd="0" presId="urn:microsoft.com/office/officeart/2005/8/layout/vList2"/>
    <dgm:cxn modelId="{E91D7928-908B-4FB8-9386-675E6E7426D1}" type="presParOf" srcId="{1CCB67EF-14DC-4BB5-9266-F392F2631DA9}" destId="{75DCA2A8-E010-4D9C-93D9-4CB38A8E7181}" srcOrd="2" destOrd="0" presId="urn:microsoft.com/office/officeart/2005/8/layout/vList2"/>
    <dgm:cxn modelId="{7F05A788-DBA3-417D-9C03-8A5592AA4C3A}" type="presParOf" srcId="{1CCB67EF-14DC-4BB5-9266-F392F2631DA9}" destId="{F2455E20-D297-49DC-A0D6-1ED561ED3554}" srcOrd="3" destOrd="0" presId="urn:microsoft.com/office/officeart/2005/8/layout/vList2"/>
    <dgm:cxn modelId="{DDFDBC37-BA7D-4A5A-8179-97448E5A2DE0}" type="presParOf" srcId="{1CCB67EF-14DC-4BB5-9266-F392F2631DA9}" destId="{B46B0C67-5C59-435B-8B8A-536641ACA473}" srcOrd="4" destOrd="0" presId="urn:microsoft.com/office/officeart/2005/8/layout/vList2"/>
    <dgm:cxn modelId="{32CBAFE7-FE6D-4C66-88DA-C812A50BEB2C}" type="presParOf" srcId="{1CCB67EF-14DC-4BB5-9266-F392F2631DA9}" destId="{0E1746AE-29A3-445F-8EB0-3712F87DDAB6}" srcOrd="5" destOrd="0" presId="urn:microsoft.com/office/officeart/2005/8/layout/vList2"/>
    <dgm:cxn modelId="{8F50C471-5E5E-44DA-856A-E8E29893B7A3}" type="presParOf" srcId="{1CCB67EF-14DC-4BB5-9266-F392F2631DA9}" destId="{96B7F9E4-9864-454B-99BD-3F38A6AF9CE9}" srcOrd="6" destOrd="0" presId="urn:microsoft.com/office/officeart/2005/8/layout/vList2"/>
    <dgm:cxn modelId="{D27159D9-CFC0-4907-A070-E2A662D13A81}" type="presParOf" srcId="{1CCB67EF-14DC-4BB5-9266-F392F2631DA9}" destId="{A04B80F2-D7D2-4044-AB4A-A85E9E94347E}" srcOrd="7" destOrd="0" presId="urn:microsoft.com/office/officeart/2005/8/layout/vList2"/>
    <dgm:cxn modelId="{2626325B-8DA9-4493-9FA3-5C003DAD6C34}" type="presParOf" srcId="{1CCB67EF-14DC-4BB5-9266-F392F2631DA9}" destId="{E283CE30-131E-4734-9A4D-31F7AE8B15F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D185AA7B-8EAC-47D8-A4F9-207F2FD8F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050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FB283-7179-4936-832D-1CD3B35891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C8530-3F9E-4C8C-BC5A-07E5C41956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3FEF9-A60D-43F3-9DE3-06E248D85AD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4E0B49-8C42-4C54-B4D4-861C59E42A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0059BE-720A-43CE-A20D-3C2115C9AB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949CC6-3775-4998-8A3B-E30D3BFF59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8EE9E6-66DC-47AB-9F94-4683AC4DED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CCA13D-2F4B-42DD-87AB-ECFE8C4134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664C79-1903-4998-BA4B-01CF6A0229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F0A9C9-66A1-4DA5-A883-6EF8DCCB3D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0C2FB6-CFF0-40F0-922C-95ED495AA5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91B43C1-4152-4BE4-A134-F12281FE63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752600"/>
            <a:ext cx="7770813" cy="22098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07" charset="-128"/>
              </a:rPr>
              <a:t>Chapter 6</a:t>
            </a:r>
            <a:b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07" charset="-128"/>
              </a:rPr>
            </a:b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07" charset="-128"/>
              </a:rPr>
              <a:t>Providing Career Services to</a:t>
            </a:r>
            <a:b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07" charset="-128"/>
              </a:rPr>
            </a:b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07" charset="-128"/>
              </a:rPr>
              <a:t>Multicultural Populations</a:t>
            </a:r>
            <a:endParaRPr lang="en-US" sz="3600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ＭＳ Ｐゴシック" pitchFamily="-107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562600"/>
            <a:ext cx="4968875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810895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a typeface="ＭＳ Ｐゴシック" pitchFamily="-107" charset="-128"/>
              </a:rPr>
              <a:t>Challenges</a:t>
            </a:r>
            <a:r>
              <a:rPr lang="en-US" b="1" dirty="0" smtClean="0">
                <a:ea typeface="ＭＳ Ｐゴシック" pitchFamily="-107" charset="-128"/>
              </a:rPr>
              <a:t> 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229600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Increased stereotypes and bias towards Muslim community since 9/11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Increase of hate group crimes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Federal Law (ENDA) to support LBGT in the workplace being debated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Returning veterans have many challenges, both physical and emotional.</a:t>
            </a:r>
          </a:p>
          <a:p>
            <a:endParaRPr lang="en-US" dirty="0" smtClean="0"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75724"/>
            <a:ext cx="7524955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The Importance of Diversity in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the Workforce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07361"/>
            <a:ext cx="7372555" cy="40514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Accepted </a:t>
            </a:r>
            <a:r>
              <a:rPr lang="en-US" sz="2000" b="1" dirty="0"/>
              <a:t>belief that </a:t>
            </a:r>
            <a:r>
              <a:rPr lang="en-US" sz="2000" b="1" dirty="0" smtClean="0"/>
              <a:t>production outcomes </a:t>
            </a:r>
            <a:r>
              <a:rPr lang="en-US" sz="2000" b="1" dirty="0"/>
              <a:t>will be fully achieved only if the </a:t>
            </a:r>
            <a:r>
              <a:rPr lang="en-US" sz="2000" b="1" dirty="0" smtClean="0"/>
              <a:t>whole workforce </a:t>
            </a:r>
            <a:r>
              <a:rPr lang="en-US" sz="2000" b="1" dirty="0"/>
              <a:t>is utilized</a:t>
            </a:r>
            <a:r>
              <a:rPr lang="en-US" sz="2000" b="1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Workplace </a:t>
            </a:r>
            <a:r>
              <a:rPr lang="en-US" sz="2000" b="1" dirty="0" smtClean="0"/>
              <a:t>diversity refers </a:t>
            </a:r>
            <a:r>
              <a:rPr lang="en-US" sz="2000" b="1" dirty="0"/>
              <a:t>to the variety of differences among </a:t>
            </a:r>
            <a:r>
              <a:rPr lang="en-US" sz="2000" b="1" dirty="0" smtClean="0"/>
              <a:t>the people </a:t>
            </a:r>
            <a:r>
              <a:rPr lang="en-US" sz="2000" b="1" dirty="0"/>
              <a:t>who make up a work setting</a:t>
            </a:r>
            <a:r>
              <a:rPr lang="en-US" sz="2000" b="1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People with </a:t>
            </a:r>
            <a:r>
              <a:rPr lang="en-US" sz="2000" b="1" dirty="0"/>
              <a:t>diverse backgrounds bring different ideas</a:t>
            </a:r>
            <a:r>
              <a:rPr lang="en-US" sz="2000" b="1" dirty="0" smtClean="0"/>
              <a:t>, experiences</a:t>
            </a:r>
            <a:r>
              <a:rPr lang="en-US" sz="2000" b="1" dirty="0"/>
              <a:t>, and perspectives to an organization.</a:t>
            </a:r>
          </a:p>
        </p:txBody>
      </p:sp>
    </p:spTree>
    <p:extLst>
      <p:ext uri="{BB962C8B-B14F-4D97-AF65-F5344CB8AC3E}">
        <p14:creationId xmlns:p14="http://schemas.microsoft.com/office/powerpoint/2010/main" val="732069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Affirmative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Born of </a:t>
            </a:r>
            <a:r>
              <a:rPr lang="en-US" sz="2000" b="1" dirty="0"/>
              <a:t>the </a:t>
            </a:r>
            <a:r>
              <a:rPr lang="en-US" sz="2000" b="1" dirty="0" smtClean="0"/>
              <a:t>Civil Rights </a:t>
            </a:r>
            <a:r>
              <a:rPr lang="en-US" sz="2000" b="1" dirty="0"/>
              <a:t>Act of 1964</a:t>
            </a:r>
            <a:r>
              <a:rPr lang="en-US" sz="2000" b="1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0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Affirmative </a:t>
            </a:r>
            <a:r>
              <a:rPr lang="en-US" sz="2000" b="1" dirty="0"/>
              <a:t>action was created to </a:t>
            </a:r>
            <a:r>
              <a:rPr lang="en-US" sz="2000" b="1" dirty="0" smtClean="0"/>
              <a:t>institutionalize equality </a:t>
            </a:r>
            <a:r>
              <a:rPr lang="en-US" sz="2000" b="1" dirty="0"/>
              <a:t>in the educational, employment, </a:t>
            </a:r>
            <a:r>
              <a:rPr lang="en-US" sz="2000" b="1" dirty="0" smtClean="0"/>
              <a:t>and contracting </a:t>
            </a:r>
            <a:r>
              <a:rPr lang="en-US" sz="2000" b="1" dirty="0"/>
              <a:t>opportunities for minorities </a:t>
            </a:r>
            <a:r>
              <a:rPr lang="en-US" sz="2000" b="1" dirty="0" smtClean="0"/>
              <a:t>and women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38821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924475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a typeface="ＭＳ Ｐゴシック" pitchFamily="-107" charset="-128"/>
              </a:rPr>
              <a:t>Needed Skills and Attitudes</a:t>
            </a:r>
            <a:endParaRPr lang="en-US" sz="3600" dirty="0" smtClean="0">
              <a:solidFill>
                <a:schemeClr val="accent5">
                  <a:lumMod val="60000"/>
                  <a:lumOff val="40000"/>
                </a:schemeClr>
              </a:solidFill>
              <a:ea typeface="ＭＳ Ｐゴシック" pitchFamily="-107" charset="-128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543800" cy="4724400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Respect for every person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Avoidance of stereotypes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Examine your own attitudes and beliefs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Cultural differences may affect establishing the helping relationship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Educate yourself about different culture groups and minorities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Willingness and capability to adapt services to meet differing needs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5724"/>
            <a:ext cx="8610600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Summary of Guidelines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for Providing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Services to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Diverse Populations 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07361"/>
            <a:ext cx="7848600" cy="436483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Examine honestly your own </a:t>
            </a:r>
            <a:r>
              <a:rPr lang="en-US" b="1" dirty="0" smtClean="0"/>
              <a:t>attitudes and biases</a:t>
            </a:r>
            <a:endParaRPr lang="en-US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Make </a:t>
            </a:r>
            <a:r>
              <a:rPr lang="en-US" b="1" dirty="0"/>
              <a:t>a plan to increase </a:t>
            </a:r>
            <a:r>
              <a:rPr lang="en-US" b="1" dirty="0" smtClean="0"/>
              <a:t>your cultural competence</a:t>
            </a:r>
            <a:endParaRPr lang="en-US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Remember </a:t>
            </a:r>
            <a:r>
              <a:rPr lang="en-US" b="1" dirty="0"/>
              <a:t>that one of the most </a:t>
            </a:r>
            <a:r>
              <a:rPr lang="en-US" b="1" dirty="0" smtClean="0"/>
              <a:t>basic helping </a:t>
            </a:r>
            <a:r>
              <a:rPr lang="en-US" b="1" dirty="0"/>
              <a:t>skills is respect. This attitude alone will go a long way to make a bridge </a:t>
            </a:r>
            <a:r>
              <a:rPr lang="en-US" b="1" dirty="0" smtClean="0"/>
              <a:t>between you </a:t>
            </a:r>
            <a:r>
              <a:rPr lang="en-US" b="1" dirty="0"/>
              <a:t>and each of the clients with </a:t>
            </a:r>
            <a:r>
              <a:rPr lang="en-US" b="1" dirty="0" smtClean="0"/>
              <a:t>whom you work</a:t>
            </a:r>
            <a:endParaRPr lang="en-US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Use </a:t>
            </a:r>
            <a:r>
              <a:rPr lang="en-US" b="1" dirty="0"/>
              <a:t>person-first </a:t>
            </a:r>
            <a:r>
              <a:rPr lang="en-US" b="1" dirty="0" smtClean="0"/>
              <a:t>language</a:t>
            </a:r>
            <a:endParaRPr lang="en-US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Treat </a:t>
            </a:r>
            <a:r>
              <a:rPr lang="en-US" b="1" dirty="0"/>
              <a:t>people as individuals, and </a:t>
            </a:r>
            <a:r>
              <a:rPr lang="en-US" b="1" dirty="0" smtClean="0"/>
              <a:t>avoid buying </a:t>
            </a:r>
            <a:r>
              <a:rPr lang="en-US" b="1" dirty="0"/>
              <a:t>into common stereotypes </a:t>
            </a:r>
            <a:r>
              <a:rPr lang="en-US" b="1" dirty="0" smtClean="0"/>
              <a:t>associated with </a:t>
            </a:r>
            <a:r>
              <a:rPr lang="en-US" b="1" dirty="0"/>
              <a:t>diverse groups. View each </a:t>
            </a:r>
            <a:r>
              <a:rPr lang="en-US" b="1" dirty="0" smtClean="0"/>
              <a:t>individual in </a:t>
            </a:r>
            <a:r>
              <a:rPr lang="en-US" b="1" dirty="0"/>
              <a:t>the context of his or her own </a:t>
            </a:r>
            <a:r>
              <a:rPr lang="en-US" b="1" dirty="0" smtClean="0"/>
              <a:t>personal characteristics </a:t>
            </a:r>
            <a:r>
              <a:rPr lang="en-US" b="1" dirty="0"/>
              <a:t>and needs.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If </a:t>
            </a:r>
            <a:r>
              <a:rPr lang="en-US" b="1" dirty="0"/>
              <a:t>you are not certain how to proceed with </a:t>
            </a:r>
            <a:r>
              <a:rPr lang="en-US" b="1" dirty="0" smtClean="0"/>
              <a:t>a particular </a:t>
            </a:r>
            <a:r>
              <a:rPr lang="en-US" b="1" dirty="0"/>
              <a:t>client, always seek out </a:t>
            </a:r>
            <a:r>
              <a:rPr lang="en-US" b="1" dirty="0" smtClean="0"/>
              <a:t>consultation from </a:t>
            </a:r>
            <a:r>
              <a:rPr lang="en-US" b="1" dirty="0"/>
              <a:t>a trusted supervisor or </a:t>
            </a:r>
            <a:r>
              <a:rPr lang="en-US" b="1" dirty="0" smtClean="0"/>
              <a:t>peer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19049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29980" y="457200"/>
            <a:ext cx="7499350" cy="715962"/>
          </a:xfrm>
        </p:spPr>
        <p:txBody>
          <a:bodyPr/>
          <a:lstStyle/>
          <a:p>
            <a:pPr eaLnBrk="1" hangingPunct="1"/>
            <a:r>
              <a:rPr lang="en-US" sz="3900" b="1" dirty="0" smtClean="0">
                <a:ea typeface="ＭＳ Ｐゴシック" pitchFamily="-107" charset="-128"/>
              </a:rPr>
              <a:t>   </a:t>
            </a:r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a typeface="ＭＳ Ｐゴシック" pitchFamily="-107" charset="-128"/>
              </a:rPr>
              <a:t>Learning Objectives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386873637"/>
              </p:ext>
            </p:extLst>
          </p:nvPr>
        </p:nvGraphicFramePr>
        <p:xfrm>
          <a:off x="685800" y="1295400"/>
          <a:ext cx="7924800" cy="520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448758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The Dimensions of Diversity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and Multiculturalism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Many dimensions </a:t>
            </a:r>
            <a:r>
              <a:rPr lang="en-US" sz="2000" b="1" dirty="0"/>
              <a:t>to </a:t>
            </a:r>
            <a:r>
              <a:rPr lang="en-US" sz="2000" b="1" dirty="0" smtClean="0"/>
              <a:t>consider: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Age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Gender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S</a:t>
            </a:r>
            <a:r>
              <a:rPr lang="en-US" sz="2000" b="1" dirty="0" smtClean="0"/>
              <a:t>ocio-economic </a:t>
            </a:r>
            <a:r>
              <a:rPr lang="en-US" sz="2000" b="1" dirty="0"/>
              <a:t>factors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Disability status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Sexual orientation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Gender identity</a:t>
            </a:r>
          </a:p>
          <a:p>
            <a:pPr marL="0" indent="0">
              <a:buNone/>
            </a:pPr>
            <a:r>
              <a:rPr lang="en-US" sz="2000" b="1" dirty="0"/>
              <a:t>To be truly diverse means to </a:t>
            </a:r>
            <a:r>
              <a:rPr lang="en-US" sz="2000" b="1" dirty="0" smtClean="0"/>
              <a:t>be inclusive </a:t>
            </a:r>
            <a:r>
              <a:rPr lang="en-US" sz="2000" b="1" dirty="0"/>
              <a:t>and curious about differences</a:t>
            </a:r>
          </a:p>
        </p:txBody>
      </p:sp>
    </p:spTree>
    <p:extLst>
      <p:ext uri="{BB962C8B-B14F-4D97-AF65-F5344CB8AC3E}">
        <p14:creationId xmlns:p14="http://schemas.microsoft.com/office/powerpoint/2010/main" val="1687938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75724"/>
            <a:ext cx="7696200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Recognize Your Attitudes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Toward Diverse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Populations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361"/>
            <a:ext cx="7296355" cy="40514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“What are my conscious </a:t>
            </a:r>
            <a:r>
              <a:rPr lang="en-US" sz="2000" b="1" dirty="0" smtClean="0"/>
              <a:t>or unconscious </a:t>
            </a:r>
            <a:r>
              <a:rPr lang="en-US" sz="2000" b="1" dirty="0"/>
              <a:t>biases</a:t>
            </a:r>
            <a:r>
              <a:rPr lang="en-US" sz="2000" b="1" dirty="0" smtClean="0"/>
              <a:t>?”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Importance </a:t>
            </a:r>
            <a:r>
              <a:rPr lang="en-US" sz="2000" b="1" dirty="0"/>
              <a:t>of self-awareness as a </a:t>
            </a:r>
            <a:r>
              <a:rPr lang="en-US" sz="2000" b="1" dirty="0" smtClean="0"/>
              <a:t>core part </a:t>
            </a:r>
            <a:r>
              <a:rPr lang="en-US" sz="2000" b="1" dirty="0"/>
              <a:t>of multicultural </a:t>
            </a:r>
            <a:r>
              <a:rPr lang="en-US" sz="2000" b="1" dirty="0" smtClean="0"/>
              <a:t>competence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Insight is dependent on </a:t>
            </a:r>
            <a:r>
              <a:rPr lang="en-US" sz="2000" b="1" dirty="0" smtClean="0"/>
              <a:t>a high </a:t>
            </a:r>
            <a:r>
              <a:rPr lang="en-US" sz="2000" b="1" dirty="0"/>
              <a:t>level of knowledge, awareness, and </a:t>
            </a:r>
            <a:r>
              <a:rPr lang="en-US" sz="2000" b="1" dirty="0" smtClean="0"/>
              <a:t>skill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Multicultural competence </a:t>
            </a:r>
            <a:r>
              <a:rPr lang="en-US" sz="2000" b="1" dirty="0"/>
              <a:t>thus includes conscientious</a:t>
            </a:r>
            <a:r>
              <a:rPr lang="en-US" sz="2000" b="1" dirty="0" smtClean="0"/>
              <a:t>, deliberate </a:t>
            </a:r>
            <a:r>
              <a:rPr lang="en-US" sz="2000" b="1" dirty="0"/>
              <a:t>self-reflection on his or her </a:t>
            </a:r>
            <a:r>
              <a:rPr lang="en-US" sz="2000" b="1" dirty="0" smtClean="0"/>
              <a:t>cultural contexts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01895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610600" cy="13716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a typeface="ＭＳ Ｐゴシック" pitchFamily="-107" charset="-128"/>
              </a:rPr>
              <a:t>Multicultural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ea typeface="ＭＳ Ｐゴシック" pitchFamily="-107" charset="-128"/>
              </a:rPr>
              <a:t>Characteristics and</a:t>
            </a:r>
            <a:b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ea typeface="ＭＳ Ｐゴシック" pitchFamily="-107" charset="-128"/>
              </a:rPr>
            </a:b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ea typeface="ＭＳ Ｐゴシック" pitchFamily="-107" charset="-128"/>
              </a:rPr>
              <a:t>Trends in the American Workforce</a:t>
            </a:r>
            <a:endParaRPr lang="en-US" b="1" dirty="0" smtClean="0">
              <a:solidFill>
                <a:schemeClr val="accent5">
                  <a:lumMod val="60000"/>
                  <a:lumOff val="40000"/>
                </a:schemeClr>
              </a:solidFill>
              <a:ea typeface="ＭＳ Ｐゴシック" pitchFamily="-107" charset="-128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954963" cy="4800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ea typeface="ＭＳ Ｐゴシック" pitchFamily="-107" charset="-128"/>
              </a:rPr>
              <a:t>Increasing proportion of residents </a:t>
            </a:r>
            <a:r>
              <a:rPr lang="en-US" sz="2000" b="1" dirty="0">
                <a:ea typeface="ＭＳ Ｐゴシック" pitchFamily="-107" charset="-128"/>
              </a:rPr>
              <a:t>born outside of the </a:t>
            </a:r>
            <a:r>
              <a:rPr lang="en-US" sz="2000" b="1" dirty="0" smtClean="0">
                <a:ea typeface="ＭＳ Ｐゴシック" pitchFamily="-107" charset="-128"/>
              </a:rPr>
              <a:t>country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ea typeface="ＭＳ Ｐゴシック" pitchFamily="-107" charset="-128"/>
              </a:rPr>
              <a:t>These describe five race groups: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Caucasian </a:t>
            </a:r>
            <a:r>
              <a:rPr lang="en-US" sz="2000" b="1" dirty="0">
                <a:ea typeface="ＭＳ Ｐゴシック" pitchFamily="-107" charset="-128"/>
              </a:rPr>
              <a:t>or White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Black </a:t>
            </a:r>
            <a:r>
              <a:rPr lang="en-US" sz="2000" b="1" dirty="0">
                <a:ea typeface="ＭＳ Ｐゴシック" pitchFamily="-107" charset="-128"/>
              </a:rPr>
              <a:t>or African American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American </a:t>
            </a:r>
            <a:r>
              <a:rPr lang="en-US" sz="2000" b="1" dirty="0">
                <a:ea typeface="ＭＳ Ｐゴシック" pitchFamily="-107" charset="-128"/>
              </a:rPr>
              <a:t>Indian or Alaskan Native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Asian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Native </a:t>
            </a:r>
            <a:r>
              <a:rPr lang="en-US" sz="2000" b="1" dirty="0">
                <a:ea typeface="ＭＳ Ｐゴシック" pitchFamily="-107" charset="-128"/>
              </a:rPr>
              <a:t>Hawaiian or Other Pacific </a:t>
            </a:r>
            <a:r>
              <a:rPr lang="en-US" sz="2000" b="1" dirty="0" smtClean="0">
                <a:ea typeface="ＭＳ Ｐゴシック" pitchFamily="-107" charset="-128"/>
              </a:rPr>
              <a:t>Islander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Definitions</a:t>
            </a:r>
            <a:endParaRPr lang="en-US" sz="36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US" sz="2400" b="1" dirty="0">
                <a:ea typeface="ＭＳ Ｐゴシック" pitchFamily="-107" charset="-128"/>
              </a:rPr>
              <a:t>“Race” is a term that describes certain physical or genetic traits shared by a group</a:t>
            </a:r>
            <a:r>
              <a:rPr lang="en-US" sz="2400" b="1" dirty="0" smtClean="0">
                <a:ea typeface="ＭＳ Ｐゴシック" pitchFamily="-107" charset="-128"/>
              </a:rPr>
              <a:t>.</a:t>
            </a:r>
          </a:p>
          <a:p>
            <a:pPr>
              <a:lnSpc>
                <a:spcPct val="80000"/>
              </a:lnSpc>
              <a:buNone/>
            </a:pPr>
            <a:endParaRPr lang="en-US" sz="2400" b="1" dirty="0">
              <a:ea typeface="ＭＳ Ｐゴシック" pitchFamily="-107" charset="-128"/>
            </a:endParaRPr>
          </a:p>
          <a:p>
            <a:pPr>
              <a:lnSpc>
                <a:spcPct val="80000"/>
              </a:lnSpc>
              <a:buNone/>
            </a:pPr>
            <a:r>
              <a:rPr lang="en-US" sz="2400" b="1" dirty="0">
                <a:ea typeface="ＭＳ Ｐゴシック" pitchFamily="-107" charset="-128"/>
              </a:rPr>
              <a:t>“Ethnicity” is related to race but is more learned than inherited and describes cultural heritage such as language or religious beliefs.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150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66150" cy="1143000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ea typeface="ＭＳ Ｐゴシック" pitchFamily="-107" charset="-128"/>
              </a:rPr>
              <a:t>Other Diverse Groups Significantly</a:t>
            </a:r>
            <a:b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ea typeface="ＭＳ Ｐゴシック" pitchFamily="-107" charset="-128"/>
              </a:rPr>
            </a:b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ea typeface="ＭＳ Ｐゴシック" pitchFamily="-107" charset="-128"/>
              </a:rPr>
              <a:t>Represented in America</a:t>
            </a:r>
            <a:endParaRPr lang="en-US" sz="3200" b="1" dirty="0" smtClean="0">
              <a:solidFill>
                <a:schemeClr val="accent5">
                  <a:lumMod val="60000"/>
                  <a:lumOff val="40000"/>
                </a:schemeClr>
              </a:solidFill>
              <a:ea typeface="ＭＳ Ｐゴシック" pitchFamily="-107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077200" cy="495299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Older People in the </a:t>
            </a:r>
            <a:r>
              <a:rPr lang="en-US" b="1" dirty="0" smtClean="0"/>
              <a:t>Workforce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Women </a:t>
            </a:r>
            <a:r>
              <a:rPr lang="en-US" b="1" dirty="0"/>
              <a:t>in the </a:t>
            </a:r>
            <a:r>
              <a:rPr lang="en-US" b="1" dirty="0" smtClean="0"/>
              <a:t>Workforce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People </a:t>
            </a:r>
            <a:r>
              <a:rPr lang="en-US" b="1" dirty="0"/>
              <a:t>who are Lesbian, Gay, Bisexual</a:t>
            </a:r>
            <a:r>
              <a:rPr lang="en-US" b="1" dirty="0" smtClean="0"/>
              <a:t>, and </a:t>
            </a:r>
            <a:r>
              <a:rPr lang="en-US" b="1" dirty="0"/>
              <a:t>Transgender (LGBT</a:t>
            </a:r>
            <a:r>
              <a:rPr lang="en-US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People with Diverse Religious </a:t>
            </a:r>
            <a:r>
              <a:rPr lang="en-US" b="1" dirty="0" smtClean="0"/>
              <a:t>Beliefs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People with </a:t>
            </a:r>
            <a:r>
              <a:rPr lang="en-US" b="1" dirty="0" smtClean="0"/>
              <a:t>Disabilities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Individuals Who are </a:t>
            </a:r>
            <a:r>
              <a:rPr lang="en-US" b="1" dirty="0" smtClean="0"/>
              <a:t>Justice-Involved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Opportunity Youth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75724"/>
            <a:ext cx="7620000" cy="924475"/>
          </a:xfrm>
        </p:spPr>
        <p:txBody>
          <a:bodyPr/>
          <a:lstStyle/>
          <a:p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Generations in the </a:t>
            </a: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Workplace</a:t>
            </a:r>
            <a:endParaRPr lang="en-US" sz="36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Veterans </a:t>
            </a:r>
            <a:r>
              <a:rPr lang="en-US" sz="2000" b="1" dirty="0"/>
              <a:t>or “The Greatest Generation” (born 1925–1945)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Baby Boomers (Boomers) (born 1946–1964)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Generation X (Xers) (born 1965–1980)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Millennials, Gen Y, </a:t>
            </a:r>
            <a:r>
              <a:rPr lang="en-US" sz="2000" b="1" dirty="0" err="1"/>
              <a:t>Nexters</a:t>
            </a:r>
            <a:r>
              <a:rPr lang="en-US" sz="2000" b="1" dirty="0"/>
              <a:t>, or Echo Boomers (born 1981–2000)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850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077200" cy="914400"/>
          </a:xfrm>
        </p:spPr>
        <p:txBody>
          <a:bodyPr/>
          <a:lstStyle/>
          <a:p>
            <a:pPr algn="l" eaLnBrk="1" hangingPunct="1"/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07" charset="-128"/>
              </a:rPr>
              <a:t>Trends in the Population</a:t>
            </a:r>
            <a:endParaRPr lang="en-US" sz="3600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ＭＳ Ｐゴシック" pitchFamily="-107" charset="-128"/>
            </a:endParaRPr>
          </a:p>
        </p:txBody>
      </p:sp>
      <p:sp>
        <p:nvSpPr>
          <p:cNvPr id="2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7499350" cy="4648200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Increased lifespan 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Older workers who are not retiring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Four generations in the workplace who view and work differently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Prevalence of U.S. residents being born outside of the country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More than half the population growth between 2000 and 2010 has been an increase in the Hispanic Population (2010 Census)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000" b="1" dirty="0" smtClean="0">
                <a:ea typeface="ＭＳ Ｐゴシック" pitchFamily="-107" charset="-128"/>
              </a:rPr>
              <a:t>Children of immigrants make up 1 in 4 under the age of 18</a:t>
            </a:r>
          </a:p>
          <a:p>
            <a:pPr eaLnBrk="1" hangingPunct="1">
              <a:buFont typeface="Wingdings" pitchFamily="-107" charset="2"/>
              <a:buNone/>
            </a:pPr>
            <a:endParaRPr lang="en-US" sz="2800" dirty="0" smtClean="0"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23335</TotalTime>
  <Words>680</Words>
  <Application>Microsoft Office PowerPoint</Application>
  <PresentationFormat>On-screen Show (4:3)</PresentationFormat>
  <Paragraphs>80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ＭＳ Ｐゴシック</vt:lpstr>
      <vt:lpstr>Arial</vt:lpstr>
      <vt:lpstr>Courier New</vt:lpstr>
      <vt:lpstr>Gill Sans MT</vt:lpstr>
      <vt:lpstr>Times New Roman</vt:lpstr>
      <vt:lpstr>Trebuchet MS</vt:lpstr>
      <vt:lpstr>Verdana</vt:lpstr>
      <vt:lpstr>Wingdings</vt:lpstr>
      <vt:lpstr>Wingdings 2</vt:lpstr>
      <vt:lpstr>Theme1</vt:lpstr>
      <vt:lpstr>Chapter 6 Providing Career Services to Multicultural Populations</vt:lpstr>
      <vt:lpstr>   Learning Objectives</vt:lpstr>
      <vt:lpstr>The Dimensions of Diversity and Multiculturalism</vt:lpstr>
      <vt:lpstr>Recognize Your Attitudes Toward Diverse Populations</vt:lpstr>
      <vt:lpstr>Multicultural Characteristics and Trends in the American Workforce</vt:lpstr>
      <vt:lpstr>Definitions</vt:lpstr>
      <vt:lpstr>Other Diverse Groups Significantly Represented in America</vt:lpstr>
      <vt:lpstr>Generations in the Workplace</vt:lpstr>
      <vt:lpstr>Trends in the Population</vt:lpstr>
      <vt:lpstr>Challenges </vt:lpstr>
      <vt:lpstr>The Importance of Diversity in the Workforce</vt:lpstr>
      <vt:lpstr>Affirmative Action</vt:lpstr>
      <vt:lpstr>Needed Skills and Attitudes</vt:lpstr>
      <vt:lpstr>Summary of Guidelines for Providing Services to Diverse Populations </vt:lpstr>
    </vt:vector>
  </TitlesOfParts>
  <Company>CDLA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Blueberry</dc:title>
  <dc:creator>David M Reile</dc:creator>
  <cp:lastModifiedBy>MaryAnn Powell</cp:lastModifiedBy>
  <cp:revision>62</cp:revision>
  <dcterms:created xsi:type="dcterms:W3CDTF">2012-02-09T19:53:28Z</dcterms:created>
  <dcterms:modified xsi:type="dcterms:W3CDTF">2017-09-19T13:51:21Z</dcterms:modified>
</cp:coreProperties>
</file>